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8" r:id="rId4"/>
    <p:sldMasterId id="214748369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Source Sans Pr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bold.fntdata"/><Relationship Id="rId20" Type="http://schemas.openxmlformats.org/officeDocument/2006/relationships/slide" Target="slides/slide14.xml"/><Relationship Id="rId42" Type="http://schemas.openxmlformats.org/officeDocument/2006/relationships/font" Target="fonts/SourceSansPro-boldItalic.fntdata"/><Relationship Id="rId41" Type="http://schemas.openxmlformats.org/officeDocument/2006/relationships/font" Target="fonts/SourceSansPro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SourceSansPro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685800" y="458788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3544887"/>
            <a:ext cx="5486400" cy="5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Shape 32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685800" y="458788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3544887"/>
            <a:ext cx="5486400" cy="5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Shape 33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685800" y="458788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3544887"/>
            <a:ext cx="5486400" cy="5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Shape 34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682625" y="855663"/>
            <a:ext cx="5492750" cy="30892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Shape 391"/>
          <p:cNvSpPr txBox="1"/>
          <p:nvPr>
            <p:ph idx="12" type="sldNum"/>
          </p:nvPr>
        </p:nvSpPr>
        <p:spPr>
          <a:xfrm>
            <a:off x="182880" y="8583613"/>
            <a:ext cx="1280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682625" y="855663"/>
            <a:ext cx="5492750" cy="30892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Shape 398"/>
          <p:cNvSpPr txBox="1"/>
          <p:nvPr>
            <p:ph idx="12" type="sldNum"/>
          </p:nvPr>
        </p:nvSpPr>
        <p:spPr>
          <a:xfrm>
            <a:off x="182880" y="8583613"/>
            <a:ext cx="1280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682625" y="855663"/>
            <a:ext cx="5492750" cy="30892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20mmps at 1500 bytes = 240gbs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Shape 405"/>
          <p:cNvSpPr txBox="1"/>
          <p:nvPr>
            <p:ph idx="12" type="sldNum"/>
          </p:nvPr>
        </p:nvSpPr>
        <p:spPr>
          <a:xfrm>
            <a:off x="182880" y="8583613"/>
            <a:ext cx="1280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684213" y="855663"/>
            <a:ext cx="5489575" cy="30892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Number source of pages for neteng, other teams, and customer impact is network.</a:t>
            </a:r>
            <a:endParaRPr b="0" i="0" sz="12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82550" lvl="0" marL="1714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Neteng should make that better, make it a non issue for other teams and customers</a:t>
            </a:r>
            <a:endParaRPr b="0" i="0" sz="12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82550" lvl="0" marL="1714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Can we make the network selfhealing? Lot of this work came out of hackathons.</a:t>
            </a:r>
            <a:br>
              <a:rPr b="0" i="0" lang="en-US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let’s look at some examples.</a:t>
            </a:r>
            <a:endParaRPr b="0" i="0" sz="12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82550" lvl="0" marL="17145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Source Sans Pro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5" name="Shape 435"/>
          <p:cNvSpPr txBox="1"/>
          <p:nvPr>
            <p:ph idx="12" type="sldNum"/>
          </p:nvPr>
        </p:nvSpPr>
        <p:spPr>
          <a:xfrm>
            <a:off x="182880" y="8583613"/>
            <a:ext cx="1280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82550" lvl="0" marL="171450" marR="0" rtl="0" algn="l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Shape 443"/>
          <p:cNvSpPr/>
          <p:nvPr>
            <p:ph idx="2" type="sldImg"/>
          </p:nvPr>
        </p:nvSpPr>
        <p:spPr>
          <a:xfrm>
            <a:off x="684213" y="855663"/>
            <a:ext cx="5489575" cy="30892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Shape 45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x="684213" y="855663"/>
            <a:ext cx="5489575" cy="30892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82550" lvl="0" marL="171450" marR="0" rtl="0" algn="l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Shape 483"/>
          <p:cNvSpPr txBox="1"/>
          <p:nvPr>
            <p:ph idx="12" type="sldNum"/>
          </p:nvPr>
        </p:nvSpPr>
        <p:spPr>
          <a:xfrm>
            <a:off x="182880" y="8583613"/>
            <a:ext cx="1280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ue - Big Idea - 103607285" showMasterSp="0">
  <p:cSld name="1_Blue - Big Idea - 103607285">
    <p:bg>
      <p:bgPr>
        <a:gradFill>
          <a:gsLst>
            <a:gs pos="0">
              <a:srgbClr val="006A91">
                <a:alpha val="74901"/>
              </a:srgbClr>
            </a:gs>
            <a:gs pos="25000">
              <a:srgbClr val="006A91">
                <a:alpha val="74901"/>
              </a:srgbClr>
            </a:gs>
            <a:gs pos="75000">
              <a:srgbClr val="2F4DB0">
                <a:alpha val="74901"/>
              </a:srgbClr>
            </a:gs>
            <a:gs pos="100000">
              <a:srgbClr val="2F4DB0">
                <a:alpha val="74901"/>
              </a:srgbClr>
            </a:gs>
          </a:gsLst>
          <a:lin ang="3300000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6A91">
                  <a:alpha val="74901"/>
                </a:srgbClr>
              </a:gs>
              <a:gs pos="25000">
                <a:srgbClr val="006A91">
                  <a:alpha val="74901"/>
                </a:srgbClr>
              </a:gs>
              <a:gs pos="75000">
                <a:srgbClr val="2F4DB0">
                  <a:alpha val="74901"/>
                </a:srgbClr>
              </a:gs>
              <a:gs pos="100000">
                <a:srgbClr val="2F4DB0">
                  <a:alpha val="74901"/>
                </a:srgbClr>
              </a:gs>
            </a:gsLst>
            <a:lin ang="33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5"/>
          <p:cNvSpPr/>
          <p:nvPr/>
        </p:nvSpPr>
        <p:spPr>
          <a:xfrm>
            <a:off x="8460826" y="4742908"/>
            <a:ext cx="215747" cy="154518"/>
          </a:xfrm>
          <a:prstGeom prst="rect">
            <a:avLst/>
          </a:prstGeom>
          <a:noFill/>
          <a:ln>
            <a:noFill/>
          </a:ln>
        </p:spPr>
        <p:txBody>
          <a:bodyPr anchorCtr="0" anchor="b" bIns="30775" lIns="61575" spcFirstLastPara="1" rIns="61575" wrap="square" tIns="307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60788" y="4273193"/>
            <a:ext cx="8230367" cy="2881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1" i="0" sz="1000" u="none" cap="none" strike="noStrike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2" type="body"/>
          </p:nvPr>
        </p:nvSpPr>
        <p:spPr>
          <a:xfrm>
            <a:off x="463293" y="3211463"/>
            <a:ext cx="8236571" cy="299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type="ctrTitle"/>
          </p:nvPr>
        </p:nvSpPr>
        <p:spPr>
          <a:xfrm>
            <a:off x="425766" y="2639977"/>
            <a:ext cx="8274098" cy="64473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E"/>
              </a:buClr>
              <a:buSzPts val="4600"/>
              <a:buFont typeface="Arial"/>
              <a:buNone/>
              <a:defRPr b="0" i="0" sz="4600" u="none" cap="none" strike="noStrike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3" type="subTitle"/>
          </p:nvPr>
        </p:nvSpPr>
        <p:spPr>
          <a:xfrm>
            <a:off x="460789" y="3793199"/>
            <a:ext cx="8239075" cy="28813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None/>
              <a:defRPr b="0" i="0" sz="1400" u="none" cap="none" strike="noStrike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8B8B8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8B8B8B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8B8B8B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600"/>
              </a:spcBef>
              <a:spcAft>
                <a:spcPts val="0"/>
              </a:spcAft>
              <a:buClr>
                <a:srgbClr val="8B8B8B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600"/>
              </a:spcBef>
              <a:spcAft>
                <a:spcPts val="0"/>
              </a:spcAft>
              <a:buClr>
                <a:srgbClr val="8B8B8B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8B8B8B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8B8B8B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" name="Shape 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543" y="561353"/>
            <a:ext cx="624638" cy="329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">
  <p:cSld name="Whit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-4119" y="0"/>
            <a:ext cx="9148200" cy="5143500"/>
          </a:xfrm>
          <a:prstGeom prst="rect">
            <a:avLst/>
          </a:prstGeom>
          <a:solidFill>
            <a:srgbClr val="3A3A4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2">
  <p:cSld name="Image 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ynaas\Documents\YN design business\clients\Open DNS\art\jpg\photos\crosswalk.jpg" id="62" name="Shape 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6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 rotWithShape="1">
          <a:blip r:embed="rId3">
            <a:alphaModFix/>
          </a:blip>
          <a:srcRect b="0" l="0" r="24178" t="0"/>
          <a:stretch/>
        </p:blipFill>
        <p:spPr>
          <a:xfrm>
            <a:off x="8302752" y="4769588"/>
            <a:ext cx="841200" cy="260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2150844"/>
            <a:ext cx="8520600" cy="841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0" i="0" sz="359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3600"/>
              <a:buFont typeface="Arial"/>
              <a:buNone/>
              <a:defRPr b="0" i="0" sz="3597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3600"/>
              <a:buFont typeface="Arial"/>
              <a:buNone/>
              <a:defRPr b="0" i="0" sz="3597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3600"/>
              <a:buFont typeface="Arial"/>
              <a:buNone/>
              <a:defRPr b="0" i="0" sz="3597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3600"/>
              <a:buFont typeface="Arial"/>
              <a:buNone/>
              <a:defRPr b="0" i="0" sz="3597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3600"/>
              <a:buFont typeface="Arial"/>
              <a:buNone/>
              <a:defRPr b="0" i="0" sz="3597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3600"/>
              <a:buFont typeface="Arial"/>
              <a:buNone/>
              <a:defRPr b="0" i="0" sz="3597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3600"/>
              <a:buFont typeface="Arial"/>
              <a:buNone/>
              <a:defRPr b="0" i="0" sz="3597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3600"/>
              <a:buFont typeface="Arial"/>
              <a:buNone/>
              <a:defRPr b="0" i="0" sz="3597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472458" y="4663205"/>
            <a:ext cx="548700" cy="3935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 - Segue" showMasterSp="0">
  <p:cSld name="Blue - Segue">
    <p:bg>
      <p:bgPr>
        <a:gradFill>
          <a:gsLst>
            <a:gs pos="0">
              <a:srgbClr val="04A0C3"/>
            </a:gs>
            <a:gs pos="10000">
              <a:srgbClr val="04A0C3"/>
            </a:gs>
            <a:gs pos="90000">
              <a:srgbClr val="576DEB"/>
            </a:gs>
            <a:gs pos="100000">
              <a:srgbClr val="576DEB"/>
            </a:gs>
          </a:gsLst>
          <a:lin ang="3300000" scaled="0"/>
        </a:gra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ctrTitle"/>
          </p:nvPr>
        </p:nvSpPr>
        <p:spPr>
          <a:xfrm>
            <a:off x="425455" y="708390"/>
            <a:ext cx="8274410" cy="256994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70"/>
          <p:cNvSpPr/>
          <p:nvPr/>
        </p:nvSpPr>
        <p:spPr>
          <a:xfrm>
            <a:off x="8458159" y="4742907"/>
            <a:ext cx="218414" cy="154518"/>
          </a:xfrm>
          <a:prstGeom prst="rect">
            <a:avLst/>
          </a:prstGeom>
          <a:noFill/>
          <a:ln>
            <a:noFill/>
          </a:ln>
        </p:spPr>
        <p:txBody>
          <a:bodyPr anchorCtr="0" anchor="b" bIns="30775" lIns="61575" spcFirstLastPara="1" rIns="61575" wrap="square" tIns="307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b="0" i="0" lang="en-US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5809959" y="4741653"/>
            <a:ext cx="2658018" cy="154518"/>
          </a:xfrm>
          <a:prstGeom prst="rect">
            <a:avLst/>
          </a:prstGeom>
          <a:noFill/>
          <a:ln>
            <a:noFill/>
          </a:ln>
        </p:spPr>
        <p:txBody>
          <a:bodyPr anchorCtr="0" anchor="b" bIns="30775" lIns="61575" spcFirstLastPara="1" rIns="61575" wrap="square" tIns="30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2017  Cisco and/or its affiliates. All rights reserved.   Cisco Confidential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6838" y="4671432"/>
            <a:ext cx="1836190" cy="18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 - Title Only">
  <p:cSld name="1_Blue - Title 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37766" y="489099"/>
            <a:ext cx="8268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1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1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1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1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1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1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1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1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437766" y="869951"/>
            <a:ext cx="82686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5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/>
          <p:nvPr/>
        </p:nvSpPr>
        <p:spPr>
          <a:xfrm>
            <a:off x="0" y="0"/>
            <a:ext cx="9144000" cy="73200"/>
          </a:xfrm>
          <a:prstGeom prst="rect">
            <a:avLst/>
          </a:prstGeom>
          <a:gradFill>
            <a:gsLst>
              <a:gs pos="0">
                <a:srgbClr val="04A0C3"/>
              </a:gs>
              <a:gs pos="10000">
                <a:srgbClr val="04A0C3"/>
              </a:gs>
              <a:gs pos="90000">
                <a:srgbClr val="576DEB"/>
              </a:gs>
              <a:gs pos="100000">
                <a:srgbClr val="576DEB"/>
              </a:gs>
            </a:gsLst>
            <a:lin ang="3299893" scaled="0"/>
          </a:gradFill>
          <a:ln>
            <a:noFill/>
          </a:ln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" type="subTitle"/>
          </p:nvPr>
        </p:nvSpPr>
        <p:spPr>
          <a:xfrm>
            <a:off x="469496" y="3868768"/>
            <a:ext cx="8296421" cy="28813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8B8B8B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8B8B8B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8B8B8B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600"/>
              </a:spcBef>
              <a:spcAft>
                <a:spcPts val="0"/>
              </a:spcAft>
              <a:buClr>
                <a:srgbClr val="8B8B8B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600"/>
              </a:spcBef>
              <a:spcAft>
                <a:spcPts val="0"/>
              </a:spcAft>
              <a:buClr>
                <a:srgbClr val="8B8B8B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8B8B8B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8B8B8B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B8B8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2" type="body"/>
          </p:nvPr>
        </p:nvSpPr>
        <p:spPr>
          <a:xfrm>
            <a:off x="469496" y="4108765"/>
            <a:ext cx="8296421" cy="2881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3" type="body"/>
          </p:nvPr>
        </p:nvSpPr>
        <p:spPr>
          <a:xfrm>
            <a:off x="469496" y="4348762"/>
            <a:ext cx="8296421" cy="2881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4" type="body"/>
          </p:nvPr>
        </p:nvSpPr>
        <p:spPr>
          <a:xfrm>
            <a:off x="463292" y="3211463"/>
            <a:ext cx="8302625" cy="299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98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type="ctrTitle"/>
          </p:nvPr>
        </p:nvSpPr>
        <p:spPr>
          <a:xfrm>
            <a:off x="425765" y="2639977"/>
            <a:ext cx="8340152" cy="64473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/>
          <p:nvPr/>
        </p:nvSpPr>
        <p:spPr>
          <a:xfrm>
            <a:off x="469496" y="391308"/>
            <a:ext cx="795528" cy="422625"/>
          </a:xfrm>
          <a:custGeom>
            <a:pathLst>
              <a:path extrusionOk="0" h="1834" w="3456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gue">
  <p:cSld name="Segu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 txBox="1"/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Arial"/>
              <a:buNone/>
              <a:defRPr b="0" i="0" sz="4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egue_White">
  <p:cSld name="1_Segue_Whit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 txBox="1"/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Arial"/>
              <a:buNone/>
              <a:defRPr b="0" i="0" sz="4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Slide">
  <p:cSld name="Quote Slide">
    <p:bg>
      <p:bgPr>
        <a:solidFill>
          <a:schemeClr val="accent5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98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Shape 93"/>
          <p:cNvSpPr txBox="1"/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Quote Slide">
  <p:cSld name="1_Quote Slide">
    <p:bg>
      <p:bgPr>
        <a:solidFill>
          <a:schemeClr val="accent5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98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Shape 97"/>
          <p:cNvSpPr txBox="1"/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 - Content">
  <p:cSld name="Blue -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idx="1" type="body"/>
          </p:nvPr>
        </p:nvSpPr>
        <p:spPr>
          <a:xfrm>
            <a:off x="437767" y="1567543"/>
            <a:ext cx="8268600" cy="27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57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●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437766" y="489098"/>
            <a:ext cx="8268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/>
          <p:nvPr/>
        </p:nvSpPr>
        <p:spPr>
          <a:xfrm>
            <a:off x="0" y="0"/>
            <a:ext cx="9144000" cy="73200"/>
          </a:xfrm>
          <a:prstGeom prst="rect">
            <a:avLst/>
          </a:prstGeom>
          <a:gradFill>
            <a:gsLst>
              <a:gs pos="0">
                <a:srgbClr val="04A0C3"/>
              </a:gs>
              <a:gs pos="10000">
                <a:srgbClr val="04A0C3"/>
              </a:gs>
              <a:gs pos="90000">
                <a:srgbClr val="576DEB"/>
              </a:gs>
              <a:gs pos="100000">
                <a:srgbClr val="576DEB"/>
              </a:gs>
            </a:gsLst>
            <a:lin ang="329989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37766" y="869950"/>
            <a:ext cx="82686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147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 spd="med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Bleed Photo With Text" showMasterSp="0">
  <p:cSld name="Full Bleed Photo With 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98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500063" y="3895662"/>
            <a:ext cx="8139112" cy="556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Page Photo With Text">
  <p:cSld name="Half Page Photo With Text">
    <p:bg>
      <p:bgPr>
        <a:solidFill>
          <a:schemeClr val="lt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pic"/>
          </p:nvPr>
        </p:nvSpPr>
        <p:spPr>
          <a:xfrm>
            <a:off x="0" y="1"/>
            <a:ext cx="9301163" cy="28432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98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288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bleed photo" showMasterSp="0">
  <p:cSld name="Full bleed photo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pic"/>
          </p:nvPr>
        </p:nvSpPr>
        <p:spPr>
          <a:xfrm>
            <a:off x="0" y="0"/>
            <a:ext cx="9147348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98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Full bleed photo">
  <p:cSld name="1_Full bleed photo">
    <p:bg>
      <p:bgPr>
        <a:solidFill>
          <a:schemeClr val="accen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0" y="0"/>
            <a:ext cx="9093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7679" y="4741653"/>
            <a:ext cx="3466792" cy="154518"/>
          </a:xfrm>
          <a:prstGeom prst="rect">
            <a:avLst/>
          </a:prstGeom>
          <a:noFill/>
          <a:ln>
            <a:noFill/>
          </a:ln>
        </p:spPr>
        <p:txBody>
          <a:bodyPr anchorCtr="0" anchor="b" bIns="30775" lIns="61575" spcFirstLastPara="1" rIns="61575" wrap="square" tIns="30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008CB0"/>
                </a:solidFill>
                <a:latin typeface="Arial"/>
                <a:ea typeface="Arial"/>
                <a:cs typeface="Arial"/>
                <a:sym typeface="Arial"/>
              </a:rPr>
              <a:t>© 2017  Cisco and/or its affiliates. All rights reserved.   Cisco Confidential</a:t>
            </a:r>
            <a:endParaRPr/>
          </a:p>
        </p:txBody>
      </p:sp>
      <p:sp>
        <p:nvSpPr>
          <p:cNvPr id="109" name="Shape 109"/>
          <p:cNvSpPr/>
          <p:nvPr>
            <p:ph idx="2" type="pic"/>
          </p:nvPr>
        </p:nvSpPr>
        <p:spPr>
          <a:xfrm>
            <a:off x="308012" y="240631"/>
            <a:ext cx="8480388" cy="426664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">
  <p:cSld name="Bulle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462301" y="1201738"/>
            <a:ext cx="8277344" cy="33893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5000"/>
              </a:lnSpc>
              <a:spcBef>
                <a:spcPts val="111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988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9719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956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type="title"/>
          </p:nvPr>
        </p:nvSpPr>
        <p:spPr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Heavy Text">
  <p:cSld name="Bullet_Heavy 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body"/>
          </p:nvPr>
        </p:nvSpPr>
        <p:spPr>
          <a:xfrm>
            <a:off x="533399" y="1205898"/>
            <a:ext cx="3886200" cy="30830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95000"/>
              </a:lnSpc>
              <a:spcBef>
                <a:spcPts val="111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7180" lvl="1" marL="914400" marR="0" rtl="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956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1939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84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432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72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2" type="body"/>
          </p:nvPr>
        </p:nvSpPr>
        <p:spPr>
          <a:xfrm>
            <a:off x="4755866" y="1205898"/>
            <a:ext cx="3886200" cy="30830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95000"/>
              </a:lnSpc>
              <a:spcBef>
                <a:spcPts val="111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7180" lvl="1" marL="914400" marR="0" rtl="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956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1939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84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432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72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type="title"/>
          </p:nvPr>
        </p:nvSpPr>
        <p:spPr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Title only">
  <p:cSld name="Bullet_Title 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Blank Slid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Table">
  <p:cSld name="1_Title and Tabl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tbl"/>
          </p:nvPr>
        </p:nvSpPr>
        <p:spPr>
          <a:xfrm>
            <a:off x="533400" y="1347788"/>
            <a:ext cx="8115300" cy="26587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type="title"/>
          </p:nvPr>
        </p:nvSpPr>
        <p:spPr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hart">
  <p:cSld name="Title and Char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chart"/>
          </p:nvPr>
        </p:nvSpPr>
        <p:spPr>
          <a:xfrm>
            <a:off x="533400" y="1201738"/>
            <a:ext cx="8115300" cy="2808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Shape 127"/>
          <p:cNvSpPr txBox="1"/>
          <p:nvPr>
            <p:ph type="title"/>
          </p:nvPr>
        </p:nvSpPr>
        <p:spPr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d Ramp - Segue">
  <p:cSld name="Red Ramp - Segu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ctrTitle"/>
          </p:nvPr>
        </p:nvSpPr>
        <p:spPr>
          <a:xfrm>
            <a:off x="429768" y="704088"/>
            <a:ext cx="8275320" cy="256946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Shape 28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0">
                <a:srgbClr val="D93E72"/>
              </a:gs>
              <a:gs pos="10000">
                <a:srgbClr val="D93E72"/>
              </a:gs>
              <a:gs pos="90000">
                <a:srgbClr val="E3732D"/>
              </a:gs>
              <a:gs pos="100000">
                <a:srgbClr val="E3732D"/>
              </a:gs>
            </a:gsLst>
            <a:lin ang="33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Half_Page_Blank">
  <p:cSld name="1_Half_Page_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462301" y="1665182"/>
            <a:ext cx="3662024" cy="29258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95000"/>
              </a:lnSpc>
              <a:spcBef>
                <a:spcPts val="111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7180" lvl="1" marL="914400" marR="0" rtl="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956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2"/>
              </a:buClr>
              <a:buSzPts val="96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1939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2"/>
              </a:buClr>
              <a:buSzPts val="84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432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2"/>
              </a:buClr>
              <a:buSzPts val="72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 txBox="1"/>
          <p:nvPr>
            <p:ph type="title"/>
          </p:nvPr>
        </p:nvSpPr>
        <p:spPr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Shape 132"/>
          <p:cNvSpPr/>
          <p:nvPr/>
        </p:nvSpPr>
        <p:spPr>
          <a:xfrm>
            <a:off x="477679" y="4741653"/>
            <a:ext cx="3568392" cy="154518"/>
          </a:xfrm>
          <a:prstGeom prst="rect">
            <a:avLst/>
          </a:prstGeom>
          <a:noFill/>
          <a:ln>
            <a:noFill/>
          </a:ln>
        </p:spPr>
        <p:txBody>
          <a:bodyPr anchorCtr="0" anchor="b" bIns="30775" lIns="61575" spcFirstLastPara="1" rIns="61575" wrap="square" tIns="30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008CB0"/>
                </a:solidFill>
                <a:latin typeface="Arial"/>
                <a:ea typeface="Arial"/>
                <a:cs typeface="Arial"/>
                <a:sym typeface="Arial"/>
              </a:rPr>
              <a:t>© 2017  Cisco and/or its affiliates. All rights reserved.   Cisco Confidential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BAE40"/>
          </p15:clr>
        </p15:guide>
        <p15:guide id="2" pos="259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Half_Page_Text">
  <p:cSld name="2_Half_Page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Shape 135"/>
          <p:cNvSpPr txBox="1"/>
          <p:nvPr>
            <p:ph type="title"/>
          </p:nvPr>
        </p:nvSpPr>
        <p:spPr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20040" lvl="0" marL="457200" marR="0" rtl="0" algn="l">
              <a:lnSpc>
                <a:spcPct val="100000"/>
              </a:lnSpc>
              <a:spcBef>
                <a:spcPts val="1075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7180" lvl="3" marL="1828800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7179" lvl="4" marL="2286000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/>
          <p:nvPr/>
        </p:nvSpPr>
        <p:spPr>
          <a:xfrm>
            <a:off x="477679" y="4741653"/>
            <a:ext cx="3466792" cy="154518"/>
          </a:xfrm>
          <a:prstGeom prst="rect">
            <a:avLst/>
          </a:prstGeom>
          <a:noFill/>
          <a:ln>
            <a:noFill/>
          </a:ln>
        </p:spPr>
        <p:txBody>
          <a:bodyPr anchorCtr="0" anchor="b" bIns="30775" lIns="61575" spcFirstLastPara="1" rIns="61575" wrap="square" tIns="30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008CB0"/>
                </a:solidFill>
                <a:latin typeface="Arial"/>
                <a:ea typeface="Arial"/>
                <a:cs typeface="Arial"/>
                <a:sym typeface="Arial"/>
              </a:rPr>
              <a:t>© 2017  Cisco and/or its affiliates. All rights reserved.   Cisco Confidential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Half_Page_Text_2 column">
  <p:cSld name="3_Half_Page_Text_2 column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Shape 140"/>
          <p:cNvSpPr txBox="1"/>
          <p:nvPr>
            <p:ph type="title"/>
          </p:nvPr>
        </p:nvSpPr>
        <p:spPr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5097463" y="510540"/>
            <a:ext cx="3551237" cy="40805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00000"/>
              </a:lnSpc>
              <a:spcBef>
                <a:spcPts val="10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7180" lvl="2" marL="1371600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9560" lvl="3" marL="1828800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9560" lvl="4" marL="2286000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2" type="body"/>
          </p:nvPr>
        </p:nvSpPr>
        <p:spPr>
          <a:xfrm>
            <a:off x="437766" y="1659842"/>
            <a:ext cx="3808797" cy="29312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718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956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2"/>
              </a:buClr>
              <a:buSzPts val="96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956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2"/>
              </a:buClr>
              <a:buSzPts val="96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Shape 143"/>
          <p:cNvSpPr/>
          <p:nvPr/>
        </p:nvSpPr>
        <p:spPr>
          <a:xfrm>
            <a:off x="477678" y="4741653"/>
            <a:ext cx="3359215" cy="154518"/>
          </a:xfrm>
          <a:prstGeom prst="rect">
            <a:avLst/>
          </a:prstGeom>
          <a:noFill/>
          <a:ln>
            <a:noFill/>
          </a:ln>
        </p:spPr>
        <p:txBody>
          <a:bodyPr anchorCtr="0" anchor="b" bIns="30775" lIns="61575" spcFirstLastPara="1" rIns="61575" wrap="square" tIns="30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008CB0"/>
                </a:solidFill>
                <a:latin typeface="Arial"/>
                <a:ea typeface="Arial"/>
                <a:cs typeface="Arial"/>
                <a:sym typeface="Arial"/>
              </a:rPr>
              <a:t>© 2017  Cisco and/or its affiliates. All rights reserved.   Cisco Confidential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675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Half_Page_Picture_Caption">
  <p:cSld name="4_Half_Page_Picture_Caption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 txBox="1"/>
          <p:nvPr>
            <p:ph type="title"/>
          </p:nvPr>
        </p:nvSpPr>
        <p:spPr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Shape 147"/>
          <p:cNvSpPr/>
          <p:nvPr>
            <p:ph idx="2" type="pic"/>
          </p:nvPr>
        </p:nvSpPr>
        <p:spPr>
          <a:xfrm>
            <a:off x="5089525" y="531813"/>
            <a:ext cx="3559175" cy="3364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5089525" y="4062350"/>
            <a:ext cx="3559175" cy="5251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Shape 149"/>
          <p:cNvSpPr/>
          <p:nvPr/>
        </p:nvSpPr>
        <p:spPr>
          <a:xfrm>
            <a:off x="477679" y="4741653"/>
            <a:ext cx="2863168" cy="154518"/>
          </a:xfrm>
          <a:prstGeom prst="rect">
            <a:avLst/>
          </a:prstGeom>
          <a:noFill/>
          <a:ln>
            <a:noFill/>
          </a:ln>
        </p:spPr>
        <p:txBody>
          <a:bodyPr anchorCtr="0" anchor="b" bIns="30775" lIns="61575" spcFirstLastPara="1" rIns="61575" wrap="square" tIns="30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008CB0"/>
                </a:solidFill>
                <a:latin typeface="Arial"/>
                <a:ea typeface="Arial"/>
                <a:cs typeface="Arial"/>
                <a:sym typeface="Arial"/>
              </a:rPr>
              <a:t>© 2017  Cisco and/or its affiliates. All rights reserved.   Cisco Confidential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5" pos="320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Half_Page_Picture">
  <p:cSld name="5_Half_Page_Pictur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 txBox="1"/>
          <p:nvPr>
            <p:ph type="title"/>
          </p:nvPr>
        </p:nvSpPr>
        <p:spPr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Shape 153"/>
          <p:cNvSpPr/>
          <p:nvPr>
            <p:ph idx="2" type="pic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Shape 154"/>
          <p:cNvSpPr/>
          <p:nvPr/>
        </p:nvSpPr>
        <p:spPr>
          <a:xfrm>
            <a:off x="477679" y="4741653"/>
            <a:ext cx="3263592" cy="154518"/>
          </a:xfrm>
          <a:prstGeom prst="rect">
            <a:avLst/>
          </a:prstGeom>
          <a:noFill/>
          <a:ln>
            <a:noFill/>
          </a:ln>
        </p:spPr>
        <p:txBody>
          <a:bodyPr anchorCtr="0" anchor="b" bIns="30775" lIns="61575" spcFirstLastPara="1" rIns="61575" wrap="square" tIns="30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008CB0"/>
                </a:solidFill>
                <a:latin typeface="Arial"/>
                <a:ea typeface="Arial"/>
                <a:cs typeface="Arial"/>
                <a:sym typeface="Arial"/>
              </a:rPr>
              <a:t>© 2017  Cisco and/or its affiliates. All rights reserved.   Cisco Confidential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5" pos="3206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Half_Page_Headline Only">
  <p:cSld name="6_Half_Page_Headline Only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Shape 158"/>
          <p:cNvSpPr/>
          <p:nvPr/>
        </p:nvSpPr>
        <p:spPr>
          <a:xfrm>
            <a:off x="477678" y="4741653"/>
            <a:ext cx="2946839" cy="154518"/>
          </a:xfrm>
          <a:prstGeom prst="rect">
            <a:avLst/>
          </a:prstGeom>
          <a:noFill/>
          <a:ln>
            <a:noFill/>
          </a:ln>
        </p:spPr>
        <p:txBody>
          <a:bodyPr anchorCtr="0" anchor="b" bIns="30775" lIns="61575" spcFirstLastPara="1" rIns="61575" wrap="square" tIns="30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008CB0"/>
                </a:solidFill>
                <a:latin typeface="Arial"/>
                <a:ea typeface="Arial"/>
                <a:cs typeface="Arial"/>
                <a:sym typeface="Arial"/>
              </a:rPr>
              <a:t>© 2017  Cisco and/or its affiliates. All rights reserved.   Cisco Confidential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44">
          <p15:clr>
            <a:srgbClr val="FBAE40"/>
          </p15:clr>
        </p15:guide>
        <p15:guide id="2" orient="horz" pos="2193">
          <p15:clr>
            <a:srgbClr val="FBAE40"/>
          </p15:clr>
        </p15:guide>
        <p15:guide id="3" pos="2675">
          <p15:clr>
            <a:srgbClr val="FBAE40"/>
          </p15:clr>
        </p15:guide>
        <p15:guide id="4" pos="3206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Half_Page_Picture_Full">
  <p:cSld name="7_Half_Page_Picture_Full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 txBox="1"/>
          <p:nvPr>
            <p:ph type="title"/>
          </p:nvPr>
        </p:nvSpPr>
        <p:spPr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Shape 162"/>
          <p:cNvSpPr/>
          <p:nvPr>
            <p:ph idx="2" type="pic"/>
          </p:nvPr>
        </p:nvSpPr>
        <p:spPr>
          <a:xfrm>
            <a:off x="4580092" y="0"/>
            <a:ext cx="4563907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Shape 163"/>
          <p:cNvSpPr/>
          <p:nvPr/>
        </p:nvSpPr>
        <p:spPr>
          <a:xfrm>
            <a:off x="477679" y="4741653"/>
            <a:ext cx="3299450" cy="154518"/>
          </a:xfrm>
          <a:prstGeom prst="rect">
            <a:avLst/>
          </a:prstGeom>
          <a:noFill/>
          <a:ln>
            <a:noFill/>
          </a:ln>
        </p:spPr>
        <p:txBody>
          <a:bodyPr anchorCtr="0" anchor="b" bIns="30775" lIns="61575" spcFirstLastPara="1" rIns="61575" wrap="square" tIns="30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008CB0"/>
                </a:solidFill>
                <a:latin typeface="Arial"/>
                <a:ea typeface="Arial"/>
                <a:cs typeface="Arial"/>
                <a:sym typeface="Arial"/>
              </a:rPr>
              <a:t>© 2017  Cisco and/or its affiliates. All rights reserved.   Cisco Confidential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44">
          <p15:clr>
            <a:srgbClr val="FBAE40"/>
          </p15:clr>
        </p15:guide>
        <p15:guide id="2" orient="horz" pos="2193">
          <p15:clr>
            <a:srgbClr val="FBAE40"/>
          </p15:clr>
        </p15:guide>
        <p15:guide id="3" pos="2675">
          <p15:clr>
            <a:srgbClr val="FBAE40"/>
          </p15:clr>
        </p15:guide>
        <p15:guide id="4" pos="320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Half_Page_Chart">
  <p:cSld name="8_Half_Page_Char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Shape 166"/>
          <p:cNvSpPr txBox="1"/>
          <p:nvPr>
            <p:ph type="title"/>
          </p:nvPr>
        </p:nvSpPr>
        <p:spPr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Shape 167"/>
          <p:cNvSpPr/>
          <p:nvPr>
            <p:ph idx="2" type="chart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Shape 168"/>
          <p:cNvSpPr/>
          <p:nvPr/>
        </p:nvSpPr>
        <p:spPr>
          <a:xfrm>
            <a:off x="477678" y="4741653"/>
            <a:ext cx="3179921" cy="154518"/>
          </a:xfrm>
          <a:prstGeom prst="rect">
            <a:avLst/>
          </a:prstGeom>
          <a:noFill/>
          <a:ln>
            <a:noFill/>
          </a:ln>
        </p:spPr>
        <p:txBody>
          <a:bodyPr anchorCtr="0" anchor="b" bIns="30775" lIns="61575" spcFirstLastPara="1" rIns="61575" wrap="square" tIns="30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008CB0"/>
                </a:solidFill>
                <a:latin typeface="Arial"/>
                <a:ea typeface="Arial"/>
                <a:cs typeface="Arial"/>
                <a:sym typeface="Arial"/>
              </a:rPr>
              <a:t>© 2017  Cisco and/or its affiliates. All rights reserved.   Cisco Confidential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96">
          <p15:clr>
            <a:srgbClr val="FBAE40"/>
          </p15:clr>
        </p15:guide>
        <p15:guide id="2" pos="2675">
          <p15:clr>
            <a:srgbClr val="FBAE40"/>
          </p15:clr>
        </p15:guide>
        <p15:guide id="3" pos="320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Half_Page_Table">
  <p:cSld name="9_Half_Page_Table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Shape 171"/>
          <p:cNvSpPr txBox="1"/>
          <p:nvPr>
            <p:ph type="title"/>
          </p:nvPr>
        </p:nvSpPr>
        <p:spPr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Shape 172"/>
          <p:cNvSpPr/>
          <p:nvPr>
            <p:ph idx="2" type="tbl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Shape 173"/>
          <p:cNvSpPr/>
          <p:nvPr/>
        </p:nvSpPr>
        <p:spPr>
          <a:xfrm>
            <a:off x="477678" y="4741653"/>
            <a:ext cx="3407027" cy="154518"/>
          </a:xfrm>
          <a:prstGeom prst="rect">
            <a:avLst/>
          </a:prstGeom>
          <a:noFill/>
          <a:ln>
            <a:noFill/>
          </a:ln>
        </p:spPr>
        <p:txBody>
          <a:bodyPr anchorCtr="0" anchor="b" bIns="30775" lIns="61575" spcFirstLastPara="1" rIns="61575" wrap="square" tIns="30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008CB0"/>
                </a:solidFill>
                <a:latin typeface="Arial"/>
                <a:ea typeface="Arial"/>
                <a:cs typeface="Arial"/>
                <a:sym typeface="Arial"/>
              </a:rPr>
              <a:t>© 2017  Cisco and/or its affiliates. All rights reserved.   Cisco Confidential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44">
          <p15:clr>
            <a:srgbClr val="FBAE40"/>
          </p15:clr>
        </p15:guide>
        <p15:guide id="2" orient="horz" pos="2196">
          <p15:clr>
            <a:srgbClr val="FBAE40"/>
          </p15:clr>
        </p15:guide>
        <p15:guide id="3" pos="2675">
          <p15:clr>
            <a:srgbClr val="FBAE40"/>
          </p15:clr>
        </p15:guide>
        <p15:guide id="4" pos="3206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Closing Slide">
    <p:bg>
      <p:bgPr>
        <a:solidFill>
          <a:schemeClr val="accent3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3762994" y="2129076"/>
            <a:ext cx="1618012" cy="859571"/>
          </a:xfrm>
          <a:custGeom>
            <a:pathLst>
              <a:path extrusionOk="0" h="1834" w="3456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Blue - Big Idea" showMasterSp="0">
  <p:cSld name="2_Blue - Big Idea">
    <p:bg>
      <p:bgPr>
        <a:gradFill>
          <a:gsLst>
            <a:gs pos="0">
              <a:srgbClr val="006A91">
                <a:alpha val="74509"/>
              </a:srgbClr>
            </a:gs>
            <a:gs pos="25000">
              <a:srgbClr val="006A91">
                <a:alpha val="74509"/>
              </a:srgbClr>
            </a:gs>
            <a:gs pos="75000">
              <a:srgbClr val="2F4DB0">
                <a:alpha val="74509"/>
              </a:srgbClr>
            </a:gs>
            <a:gs pos="100000">
              <a:srgbClr val="2F4DB0">
                <a:alpha val="74509"/>
              </a:srgbClr>
            </a:gs>
          </a:gsLst>
          <a:lin ang="3299893" scaled="0"/>
        </a:gra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/>
          <p:cNvPicPr preferRelativeResize="0"/>
          <p:nvPr/>
        </p:nvPicPr>
        <p:blipFill rotWithShape="1">
          <a:blip r:embed="rId2">
            <a:alphaModFix/>
          </a:blip>
          <a:srcRect b="14361" l="0" r="0" t="0"/>
          <a:stretch/>
        </p:blipFill>
        <p:spPr>
          <a:xfrm>
            <a:off x="0" y="1"/>
            <a:ext cx="9143998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/>
          <p:nvPr/>
        </p:nvSpPr>
        <p:spPr>
          <a:xfrm>
            <a:off x="984" y="0"/>
            <a:ext cx="9144000" cy="5143500"/>
          </a:xfrm>
          <a:prstGeom prst="rect">
            <a:avLst/>
          </a:prstGeom>
          <a:gradFill>
            <a:gsLst>
              <a:gs pos="0">
                <a:srgbClr val="006A91">
                  <a:alpha val="74509"/>
                </a:srgbClr>
              </a:gs>
              <a:gs pos="25000">
                <a:srgbClr val="006A91">
                  <a:alpha val="74509"/>
                </a:srgbClr>
              </a:gs>
              <a:gs pos="75000">
                <a:srgbClr val="2F4DB0">
                  <a:alpha val="74509"/>
                </a:srgbClr>
              </a:gs>
              <a:gs pos="100000">
                <a:srgbClr val="2F4DB0">
                  <a:alpha val="74509"/>
                </a:srgbClr>
              </a:gs>
            </a:gsLst>
            <a:lin ang="329989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425455" y="895601"/>
            <a:ext cx="8274300" cy="31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 b="0" i="0" sz="18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None/>
              <a:defRPr b="0" i="0" sz="16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None/>
              <a:defRPr b="0" i="0" sz="14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None/>
              <a:defRPr b="0" i="0" sz="1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/>
          <p:nvPr/>
        </p:nvSpPr>
        <p:spPr>
          <a:xfrm>
            <a:off x="8458158" y="4742907"/>
            <a:ext cx="2184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0775" lIns="61575" spcFirstLastPara="1" rIns="61575" wrap="square" tIns="307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5809959" y="4741653"/>
            <a:ext cx="26580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0775" lIns="61575" spcFirstLastPara="1" rIns="61575" wrap="square" tIns="30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2017  Cisco and/or its affiliates. All rights reserved.   Cisco Confidential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Shape 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839" y="4671432"/>
            <a:ext cx="1836191" cy="18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3" name="Shape 18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5" name="Shape 19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6" name="Shape 1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6" name="Shape 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0" name="Shape 2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1" name="Shape 2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" name="Shape 2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15" name="Shape 2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" name="Shape 2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gue 5">
  <p:cSld name="Segue 5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ynaas\Documents\YN design business\clients\Open DNS\art\jpg\photos\sky.jpg" id="37" name="Shape 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3171"/>
            <a:ext cx="9144000" cy="51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38"/>
          <p:cNvSpPr/>
          <p:nvPr/>
        </p:nvSpPr>
        <p:spPr>
          <a:xfrm rot="5400000">
            <a:off x="343200" y="308470"/>
            <a:ext cx="3885600" cy="4572000"/>
          </a:xfrm>
          <a:prstGeom prst="round2SameRect">
            <a:avLst>
              <a:gd fmla="val 3740" name="adj1"/>
              <a:gd fmla="val 0" name="adj2"/>
            </a:avLst>
          </a:prstGeom>
          <a:gradFill>
            <a:gsLst>
              <a:gs pos="0">
                <a:srgbClr val="272731">
                  <a:alpha val="74509"/>
                </a:srgbClr>
              </a:gs>
              <a:gs pos="100000">
                <a:srgbClr val="16161C">
                  <a:alpha val="8000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439420" y="896110"/>
            <a:ext cx="3665100" cy="33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0" name="Shape 40"/>
          <p:cNvPicPr preferRelativeResize="0"/>
          <p:nvPr/>
        </p:nvPicPr>
        <p:blipFill rotWithShape="1">
          <a:blip r:embed="rId3">
            <a:alphaModFix/>
          </a:blip>
          <a:srcRect b="0" l="0" r="24178" t="0"/>
          <a:stretch/>
        </p:blipFill>
        <p:spPr>
          <a:xfrm>
            <a:off x="8302752" y="4769600"/>
            <a:ext cx="841200" cy="2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461205" y="1439061"/>
            <a:ext cx="3950208" cy="2265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4742106" y="654518"/>
            <a:ext cx="3950208" cy="3840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79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/>
          <p:nvPr/>
        </p:nvSpPr>
        <p:spPr>
          <a:xfrm>
            <a:off x="0" y="0"/>
            <a:ext cx="9144000" cy="73152"/>
          </a:xfrm>
          <a:prstGeom prst="rect">
            <a:avLst/>
          </a:prstGeom>
          <a:gradFill>
            <a:gsLst>
              <a:gs pos="0">
                <a:srgbClr val="04A0C3"/>
              </a:gs>
              <a:gs pos="10000">
                <a:srgbClr val="04A0C3"/>
              </a:gs>
              <a:gs pos="90000">
                <a:srgbClr val="576DEB"/>
              </a:gs>
              <a:gs pos="100000">
                <a:srgbClr val="576DEB"/>
              </a:gs>
            </a:gsLst>
            <a:lin ang="33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Shape 49"/>
          <p:cNvCxnSpPr/>
          <p:nvPr/>
        </p:nvCxnSpPr>
        <p:spPr>
          <a:xfrm flipH="1">
            <a:off x="4571735" y="1208531"/>
            <a:ext cx="267" cy="2788920"/>
          </a:xfrm>
          <a:prstGeom prst="straightConnector1">
            <a:avLst/>
          </a:prstGeom>
          <a:noFill/>
          <a:ln cap="flat" cmpd="sng" w="19050">
            <a:solidFill>
              <a:srgbClr val="E0E0E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 type="title">
  <p:cSld name="TITL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490250" y="488249"/>
            <a:ext cx="6227100" cy="4090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b="0" i="0" sz="5995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6000"/>
              <a:buFont typeface="Arial"/>
              <a:buNone/>
              <a:defRPr b="0" i="0" sz="5995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6000"/>
              <a:buFont typeface="Arial"/>
              <a:buNone/>
              <a:defRPr b="0" i="0" sz="5995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6000"/>
              <a:buFont typeface="Arial"/>
              <a:buNone/>
              <a:defRPr b="0" i="0" sz="5995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6000"/>
              <a:buFont typeface="Arial"/>
              <a:buNone/>
              <a:defRPr b="0" i="0" sz="5995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6000"/>
              <a:buFont typeface="Arial"/>
              <a:buNone/>
              <a:defRPr b="0" i="0" sz="5995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6000"/>
              <a:buFont typeface="Arial"/>
              <a:buNone/>
              <a:defRPr b="0" i="0" sz="5995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6000"/>
              <a:buFont typeface="Arial"/>
              <a:buNone/>
              <a:defRPr b="0" i="0" sz="5995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6000"/>
              <a:buFont typeface="Arial"/>
              <a:buNone/>
              <a:defRPr b="0" i="0" sz="5995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523541" y="4695611"/>
            <a:ext cx="548700" cy="3935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Shape 11"/>
          <p:cNvSpPr/>
          <p:nvPr/>
        </p:nvSpPr>
        <p:spPr>
          <a:xfrm>
            <a:off x="477679" y="4741653"/>
            <a:ext cx="3401050" cy="154518"/>
          </a:xfrm>
          <a:prstGeom prst="rect">
            <a:avLst/>
          </a:prstGeom>
          <a:noFill/>
          <a:ln>
            <a:noFill/>
          </a:ln>
        </p:spPr>
        <p:txBody>
          <a:bodyPr anchorCtr="0" anchor="b" bIns="30775" lIns="61575" spcFirstLastPara="1" rIns="61575" wrap="square" tIns="30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© 2017  Cisco and/or its affiliates. All rights reserved.   Cisco Confidential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0" name="Shape 1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hyperlink" Target="mailto:atoonk@cisco.com" TargetMode="External"/><Relationship Id="rId4" Type="http://schemas.openxmlformats.org/officeDocument/2006/relationships/hyperlink" Target="mailto:dkanesha@cisco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I Failed To Automate Myself Out Of A Job</a:t>
            </a:r>
            <a:endParaRPr/>
          </a:p>
        </p:txBody>
      </p:sp>
      <p:sp>
        <p:nvSpPr>
          <p:cNvPr id="227" name="Shape 2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Dhana Kaneshayogan - Infrastructure Engineer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/>
        </p:nvSpPr>
        <p:spPr>
          <a:xfrm>
            <a:off x="631875" y="513325"/>
            <a:ext cx="77136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Did some horrible things along the way</a:t>
            </a:r>
            <a:endParaRPr sz="3000"/>
          </a:p>
        </p:txBody>
      </p:sp>
      <p:sp>
        <p:nvSpPr>
          <p:cNvPr id="286" name="Shape 286"/>
          <p:cNvSpPr txBox="1"/>
          <p:nvPr/>
        </p:nvSpPr>
        <p:spPr>
          <a:xfrm>
            <a:off x="483125" y="1103125"/>
            <a:ext cx="7775100" cy="3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if len(ip_address.split(‘.’))==4 :(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</a:rPr>
              <a:t>re.compile(</a:t>
            </a:r>
            <a:r>
              <a:rPr lang="en-US">
                <a:solidFill>
                  <a:srgbClr val="032F62"/>
                </a:solidFill>
                <a:highlight>
                  <a:srgbClr val="FFFFFF"/>
                </a:highlight>
              </a:rPr>
              <a:t>'\w+\.\w+\.\w+\.\w+'</a:t>
            </a: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</a:rPr>
              <a:t>)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Username = ‘username’, password = ‘password’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Lots of ‘continue’, ‘break’ statements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Never wrote a unit test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O(n**9999999999999) loops :(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‘Monkey patched’ almost every class I wrote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Mutated lists in place *all* the time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Never wrote a ‘proper’ docstring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Debugged solely using ‘print’ statements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Always used ‘file’ as a variable name :(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Got -1.69/10 using pylint</a:t>
            </a: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825" y="1103125"/>
            <a:ext cx="4289175" cy="27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3125" y="152400"/>
            <a:ext cx="515455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Version Control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15" y="539378"/>
            <a:ext cx="7507575" cy="40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2016...</a:t>
            </a:r>
            <a:endParaRPr/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Went to PyCon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Had my first code review!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Decided I needed to do more automation ⇒ a.k.a Write more code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Met Andree/OpenDNS/Cisco Umbrella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They were automating everything....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Configuration management, Event driver automation, Exposing the network as an API… you name it!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Happily ever after… </a:t>
            </a:r>
            <a:endParaRPr/>
          </a:p>
        </p:txBody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311700" y="1152475"/>
            <a:ext cx="522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Thought I would just drink coffee and reddit all day… Nope….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AWS… AWS everywhere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Writing APIs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Wrote another web app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Unit tests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Event driven automation stuff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Someone talked about building microservices the other day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Went to PyCon, and someone told me I was a developer now.</a:t>
            </a:r>
            <a:endParaRPr/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7054" y="0"/>
            <a:ext cx="360694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ctrTitle"/>
          </p:nvPr>
        </p:nvSpPr>
        <p:spPr>
          <a:xfrm>
            <a:off x="434941" y="2606577"/>
            <a:ext cx="8274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E"/>
              </a:buClr>
              <a:buSzPts val="5400"/>
              <a:buFont typeface="Arial"/>
              <a:buNone/>
            </a:pPr>
            <a:r>
              <a:t/>
            </a:r>
            <a:endParaRPr b="1" sz="5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E"/>
              </a:buClr>
              <a:buSzPts val="5400"/>
              <a:buFont typeface="Arial"/>
              <a:buNone/>
            </a:pPr>
            <a:r>
              <a:rPr b="1" lang="en-US" sz="2600"/>
              <a:t>Cisco Cloud </a:t>
            </a:r>
            <a:r>
              <a:rPr b="1" lang="en-US" sz="2600"/>
              <a:t>infrastructure</a:t>
            </a:r>
            <a:r>
              <a:rPr b="1" lang="en-US" sz="2600"/>
              <a:t> Engineering</a:t>
            </a:r>
            <a:endParaRPr b="1" sz="2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E"/>
              </a:buClr>
              <a:buSzPts val="5400"/>
              <a:buFont typeface="Arial"/>
              <a:buNone/>
            </a:pPr>
            <a:r>
              <a:rPr b="1" lang="en-US" sz="5400"/>
              <a:t>Transit Terminator</a:t>
            </a:r>
            <a:endParaRPr b="1" i="0" sz="4950" u="none" cap="none" strike="noStrike">
              <a:solidFill>
                <a:srgbClr val="FFFF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Shape 323"/>
          <p:cNvSpPr txBox="1"/>
          <p:nvPr>
            <p:ph idx="2" type="body"/>
          </p:nvPr>
        </p:nvSpPr>
        <p:spPr>
          <a:xfrm>
            <a:off x="463293" y="3344010"/>
            <a:ext cx="8236571" cy="299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80"/>
              <a:buFont typeface="Arial"/>
              <a:buNone/>
            </a:pPr>
            <a:br>
              <a:rPr b="0" i="0" lang="en-US" sz="2200" u="none" cap="none" strike="noStrike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rPr>
              <a:t>Andree Toonk</a:t>
            </a:r>
            <a:endParaRPr/>
          </a:p>
          <a:p>
            <a:pPr indent="0" lvl="0" marL="0" marR="0" rtl="0" algn="l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980"/>
              <a:buFont typeface="Arial"/>
              <a:buNone/>
            </a:pPr>
            <a:r>
              <a:rPr b="0" i="0" lang="en-US" sz="2200" u="none" cap="none" strike="noStrike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rPr>
              <a:t>atoonk@cisco.com</a:t>
            </a:r>
            <a:endParaRPr b="0" i="0" sz="2200" u="none" cap="none" strike="noStrike">
              <a:solidFill>
                <a:srgbClr val="FFFF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948" y="76200"/>
            <a:ext cx="2876050" cy="17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Shape 3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408" y="332554"/>
            <a:ext cx="8067185" cy="2231653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825857" y="2823675"/>
            <a:ext cx="18795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145B</a:t>
            </a:r>
            <a:endParaRPr sz="54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legitimate queries per day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Shape 332"/>
          <p:cNvSpPr txBox="1"/>
          <p:nvPr/>
        </p:nvSpPr>
        <p:spPr>
          <a:xfrm>
            <a:off x="3565915" y="2823675"/>
            <a:ext cx="18795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accent2"/>
                </a:solidFill>
              </a:rPr>
              <a:t>90</a:t>
            </a:r>
            <a:r>
              <a:rPr lang="en-US" sz="5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daily active users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Shape 333"/>
          <p:cNvSpPr txBox="1"/>
          <p:nvPr/>
        </p:nvSpPr>
        <p:spPr>
          <a:xfrm>
            <a:off x="6305973" y="2823675"/>
            <a:ext cx="18795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16K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enterprise customers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Shape 334"/>
          <p:cNvSpPr txBox="1"/>
          <p:nvPr/>
        </p:nvSpPr>
        <p:spPr>
          <a:xfrm>
            <a:off x="1282615" y="1695841"/>
            <a:ext cx="64461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Infrastructure that powers these numbers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/>
        </p:nvSpPr>
        <p:spPr>
          <a:xfrm>
            <a:off x="0" y="74367"/>
            <a:ext cx="91356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25" lIns="91325" spcFirstLastPara="1" rIns="91325" wrap="square" tIns="913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32 </a:t>
            </a:r>
            <a:r>
              <a:rPr lang="en-US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datacenters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Shape 3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195" y="884191"/>
            <a:ext cx="8059003" cy="4279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Shape 347"/>
          <p:cNvGrpSpPr/>
          <p:nvPr/>
        </p:nvGrpSpPr>
        <p:grpSpPr>
          <a:xfrm>
            <a:off x="573428" y="2785262"/>
            <a:ext cx="7337732" cy="768000"/>
            <a:chOff x="471548" y="3241881"/>
            <a:chExt cx="7337732" cy="768000"/>
          </a:xfrm>
        </p:grpSpPr>
        <p:grpSp>
          <p:nvGrpSpPr>
            <p:cNvPr id="348" name="Shape 348"/>
            <p:cNvGrpSpPr/>
            <p:nvPr/>
          </p:nvGrpSpPr>
          <p:grpSpPr>
            <a:xfrm>
              <a:off x="471548" y="3568957"/>
              <a:ext cx="395264" cy="395264"/>
              <a:chOff x="512763" y="1541463"/>
              <a:chExt cx="628500" cy="628500"/>
            </a:xfrm>
          </p:grpSpPr>
          <p:sp>
            <p:nvSpPr>
              <p:cNvPr id="349" name="Shape 349"/>
              <p:cNvSpPr/>
              <p:nvPr/>
            </p:nvSpPr>
            <p:spPr>
              <a:xfrm>
                <a:off x="512763" y="1541463"/>
                <a:ext cx="628500" cy="209400"/>
              </a:xfrm>
              <a:custGeom>
                <a:pathLst>
                  <a:path extrusionOk="0" h="120000" w="120000">
                    <a:moveTo>
                      <a:pt x="119931" y="102680"/>
                    </a:moveTo>
                    <a:cubicBezTo>
                      <a:pt x="119931" y="112164"/>
                      <a:pt x="117386" y="119793"/>
                      <a:pt x="114223" y="119793"/>
                    </a:cubicBezTo>
                    <a:lnTo>
                      <a:pt x="5707" y="119793"/>
                    </a:lnTo>
                    <a:cubicBezTo>
                      <a:pt x="2544" y="119793"/>
                      <a:pt x="0" y="112164"/>
                      <a:pt x="0" y="102680"/>
                    </a:cubicBezTo>
                    <a:lnTo>
                      <a:pt x="0" y="17113"/>
                    </a:lnTo>
                    <a:cubicBezTo>
                      <a:pt x="0" y="7628"/>
                      <a:pt x="2544" y="0"/>
                      <a:pt x="5707" y="0"/>
                    </a:cubicBezTo>
                    <a:lnTo>
                      <a:pt x="114223" y="0"/>
                    </a:lnTo>
                    <a:cubicBezTo>
                      <a:pt x="117386" y="0"/>
                      <a:pt x="119931" y="7628"/>
                      <a:pt x="119931" y="17113"/>
                    </a:cubicBezTo>
                    <a:lnTo>
                      <a:pt x="119931" y="102680"/>
                    </a:lnTo>
                  </a:path>
                </a:pathLst>
              </a:custGeom>
              <a:noFill/>
              <a:ln cap="rnd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50" name="Shape 350"/>
              <p:cNvCxnSpPr/>
              <p:nvPr/>
            </p:nvCxnSpPr>
            <p:spPr>
              <a:xfrm>
                <a:off x="736600" y="1690688"/>
                <a:ext cx="298500" cy="0"/>
              </a:xfrm>
              <a:prstGeom prst="straightConnector1">
                <a:avLst/>
              </a:prstGeom>
              <a:noFill/>
              <a:ln cap="rnd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1" name="Shape 351"/>
              <p:cNvCxnSpPr/>
              <p:nvPr/>
            </p:nvCxnSpPr>
            <p:spPr>
              <a:xfrm>
                <a:off x="736600" y="1631950"/>
                <a:ext cx="298500" cy="0"/>
              </a:xfrm>
              <a:prstGeom prst="straightConnector1">
                <a:avLst/>
              </a:prstGeom>
              <a:noFill/>
              <a:ln cap="rnd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52" name="Shape 352"/>
              <p:cNvSpPr/>
              <p:nvPr/>
            </p:nvSpPr>
            <p:spPr>
              <a:xfrm>
                <a:off x="587375" y="1616075"/>
                <a:ext cx="60300" cy="60300"/>
              </a:xfrm>
              <a:custGeom>
                <a:pathLst>
                  <a:path extrusionOk="0" h="120000" w="120000">
                    <a:moveTo>
                      <a:pt x="119281" y="59640"/>
                    </a:moveTo>
                    <a:cubicBezTo>
                      <a:pt x="119281" y="92694"/>
                      <a:pt x="91976" y="119281"/>
                      <a:pt x="59640" y="119281"/>
                    </a:cubicBezTo>
                    <a:cubicBezTo>
                      <a:pt x="26586" y="119281"/>
                      <a:pt x="0" y="91976"/>
                      <a:pt x="0" y="59640"/>
                    </a:cubicBezTo>
                    <a:cubicBezTo>
                      <a:pt x="0" y="26586"/>
                      <a:pt x="26586" y="0"/>
                      <a:pt x="59640" y="0"/>
                    </a:cubicBezTo>
                    <a:cubicBezTo>
                      <a:pt x="91976" y="0"/>
                      <a:pt x="119281" y="27305"/>
                      <a:pt x="119281" y="59640"/>
                    </a:cubicBezTo>
                  </a:path>
                </a:pathLst>
              </a:custGeom>
              <a:noFill/>
              <a:ln cap="rnd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Shape 353"/>
              <p:cNvSpPr/>
              <p:nvPr/>
            </p:nvSpPr>
            <p:spPr>
              <a:xfrm>
                <a:off x="512763" y="1751013"/>
                <a:ext cx="628500" cy="209400"/>
              </a:xfrm>
              <a:custGeom>
                <a:pathLst>
                  <a:path extrusionOk="0" h="120000" w="120000">
                    <a:moveTo>
                      <a:pt x="119931" y="102504"/>
                    </a:moveTo>
                    <a:cubicBezTo>
                      <a:pt x="119931" y="111972"/>
                      <a:pt x="117386" y="119794"/>
                      <a:pt x="114223" y="119794"/>
                    </a:cubicBezTo>
                    <a:lnTo>
                      <a:pt x="5707" y="119794"/>
                    </a:lnTo>
                    <a:cubicBezTo>
                      <a:pt x="2544" y="119794"/>
                      <a:pt x="0" y="111972"/>
                      <a:pt x="0" y="102504"/>
                    </a:cubicBezTo>
                    <a:lnTo>
                      <a:pt x="0" y="17084"/>
                    </a:lnTo>
                    <a:cubicBezTo>
                      <a:pt x="0" y="7615"/>
                      <a:pt x="2544" y="0"/>
                      <a:pt x="5707" y="0"/>
                    </a:cubicBezTo>
                    <a:lnTo>
                      <a:pt x="114223" y="0"/>
                    </a:lnTo>
                    <a:cubicBezTo>
                      <a:pt x="117386" y="0"/>
                      <a:pt x="119931" y="7615"/>
                      <a:pt x="119931" y="17084"/>
                    </a:cubicBezTo>
                    <a:lnTo>
                      <a:pt x="119931" y="102504"/>
                    </a:lnTo>
                  </a:path>
                </a:pathLst>
              </a:custGeom>
              <a:noFill/>
              <a:ln cap="rnd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54" name="Shape 354"/>
              <p:cNvCxnSpPr/>
              <p:nvPr/>
            </p:nvCxnSpPr>
            <p:spPr>
              <a:xfrm>
                <a:off x="736600" y="1900238"/>
                <a:ext cx="298500" cy="0"/>
              </a:xfrm>
              <a:prstGeom prst="straightConnector1">
                <a:avLst/>
              </a:prstGeom>
              <a:noFill/>
              <a:ln cap="rnd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5" name="Shape 355"/>
              <p:cNvCxnSpPr/>
              <p:nvPr/>
            </p:nvCxnSpPr>
            <p:spPr>
              <a:xfrm>
                <a:off x="736600" y="1839913"/>
                <a:ext cx="298500" cy="0"/>
              </a:xfrm>
              <a:prstGeom prst="straightConnector1">
                <a:avLst/>
              </a:prstGeom>
              <a:noFill/>
              <a:ln cap="rnd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56" name="Shape 356"/>
              <p:cNvSpPr/>
              <p:nvPr/>
            </p:nvSpPr>
            <p:spPr>
              <a:xfrm>
                <a:off x="587375" y="1825625"/>
                <a:ext cx="60300" cy="60300"/>
              </a:xfrm>
              <a:custGeom>
                <a:pathLst>
                  <a:path extrusionOk="0" h="120000" w="120000">
                    <a:moveTo>
                      <a:pt x="119281" y="59640"/>
                    </a:moveTo>
                    <a:cubicBezTo>
                      <a:pt x="119281" y="92694"/>
                      <a:pt x="91976" y="119281"/>
                      <a:pt x="59640" y="119281"/>
                    </a:cubicBezTo>
                    <a:cubicBezTo>
                      <a:pt x="26586" y="119281"/>
                      <a:pt x="0" y="92694"/>
                      <a:pt x="0" y="59640"/>
                    </a:cubicBezTo>
                    <a:cubicBezTo>
                      <a:pt x="0" y="26586"/>
                      <a:pt x="26586" y="0"/>
                      <a:pt x="59640" y="0"/>
                    </a:cubicBezTo>
                    <a:cubicBezTo>
                      <a:pt x="91976" y="0"/>
                      <a:pt x="119281" y="26586"/>
                      <a:pt x="119281" y="59640"/>
                    </a:cubicBezTo>
                  </a:path>
                </a:pathLst>
              </a:custGeom>
              <a:noFill/>
              <a:ln cap="rnd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Shape 357"/>
              <p:cNvSpPr/>
              <p:nvPr/>
            </p:nvSpPr>
            <p:spPr>
              <a:xfrm>
                <a:off x="512763" y="1960563"/>
                <a:ext cx="628500" cy="209400"/>
              </a:xfrm>
              <a:custGeom>
                <a:pathLst>
                  <a:path extrusionOk="0" h="120000" w="120000">
                    <a:moveTo>
                      <a:pt x="119931" y="102680"/>
                    </a:moveTo>
                    <a:cubicBezTo>
                      <a:pt x="119931" y="112164"/>
                      <a:pt x="117386" y="119793"/>
                      <a:pt x="114223" y="119793"/>
                    </a:cubicBezTo>
                    <a:lnTo>
                      <a:pt x="5707" y="119793"/>
                    </a:lnTo>
                    <a:cubicBezTo>
                      <a:pt x="2544" y="119793"/>
                      <a:pt x="0" y="112164"/>
                      <a:pt x="0" y="102680"/>
                    </a:cubicBezTo>
                    <a:lnTo>
                      <a:pt x="0" y="17113"/>
                    </a:lnTo>
                    <a:cubicBezTo>
                      <a:pt x="0" y="7628"/>
                      <a:pt x="2544" y="0"/>
                      <a:pt x="5707" y="0"/>
                    </a:cubicBezTo>
                    <a:lnTo>
                      <a:pt x="114223" y="0"/>
                    </a:lnTo>
                    <a:cubicBezTo>
                      <a:pt x="117386" y="0"/>
                      <a:pt x="119931" y="7628"/>
                      <a:pt x="119931" y="17113"/>
                    </a:cubicBezTo>
                    <a:lnTo>
                      <a:pt x="119931" y="102680"/>
                    </a:lnTo>
                  </a:path>
                </a:pathLst>
              </a:custGeom>
              <a:noFill/>
              <a:ln cap="rnd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58" name="Shape 358"/>
              <p:cNvCxnSpPr/>
              <p:nvPr/>
            </p:nvCxnSpPr>
            <p:spPr>
              <a:xfrm>
                <a:off x="736600" y="2109787"/>
                <a:ext cx="298500" cy="0"/>
              </a:xfrm>
              <a:prstGeom prst="straightConnector1">
                <a:avLst/>
              </a:prstGeom>
              <a:noFill/>
              <a:ln cap="rnd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9" name="Shape 359"/>
              <p:cNvCxnSpPr/>
              <p:nvPr/>
            </p:nvCxnSpPr>
            <p:spPr>
              <a:xfrm>
                <a:off x="736600" y="2049463"/>
                <a:ext cx="298500" cy="0"/>
              </a:xfrm>
              <a:prstGeom prst="straightConnector1">
                <a:avLst/>
              </a:prstGeom>
              <a:noFill/>
              <a:ln cap="rnd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60" name="Shape 360"/>
              <p:cNvSpPr/>
              <p:nvPr/>
            </p:nvSpPr>
            <p:spPr>
              <a:xfrm>
                <a:off x="587375" y="2035175"/>
                <a:ext cx="60300" cy="60300"/>
              </a:xfrm>
              <a:custGeom>
                <a:pathLst>
                  <a:path extrusionOk="0" h="120000" w="120000">
                    <a:moveTo>
                      <a:pt x="119281" y="59640"/>
                    </a:moveTo>
                    <a:cubicBezTo>
                      <a:pt x="119281" y="92694"/>
                      <a:pt x="91976" y="119281"/>
                      <a:pt x="59640" y="119281"/>
                    </a:cubicBezTo>
                    <a:cubicBezTo>
                      <a:pt x="26586" y="119281"/>
                      <a:pt x="0" y="91976"/>
                      <a:pt x="0" y="59640"/>
                    </a:cubicBezTo>
                    <a:cubicBezTo>
                      <a:pt x="0" y="26586"/>
                      <a:pt x="26586" y="0"/>
                      <a:pt x="59640" y="0"/>
                    </a:cubicBezTo>
                    <a:cubicBezTo>
                      <a:pt x="91976" y="0"/>
                      <a:pt x="119281" y="27305"/>
                      <a:pt x="119281" y="59640"/>
                    </a:cubicBezTo>
                  </a:path>
                </a:pathLst>
              </a:custGeom>
              <a:noFill/>
              <a:ln cap="rnd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1" name="Shape 361"/>
            <p:cNvSpPr txBox="1"/>
            <p:nvPr/>
          </p:nvSpPr>
          <p:spPr>
            <a:xfrm>
              <a:off x="1461280" y="3241881"/>
              <a:ext cx="6348000" cy="76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chemeClr val="accent2"/>
                  </a:solidFill>
                </a:rPr>
                <a:t>Hundreds</a:t>
              </a:r>
              <a:r>
                <a:rPr lang="en-US" sz="4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network devices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2" name="Shape 362"/>
          <p:cNvGrpSpPr/>
          <p:nvPr/>
        </p:nvGrpSpPr>
        <p:grpSpPr>
          <a:xfrm>
            <a:off x="608717" y="3755446"/>
            <a:ext cx="7211474" cy="768000"/>
            <a:chOff x="452576" y="2504317"/>
            <a:chExt cx="7211474" cy="768000"/>
          </a:xfrm>
        </p:grpSpPr>
        <p:grpSp>
          <p:nvGrpSpPr>
            <p:cNvPr id="363" name="Shape 363"/>
            <p:cNvGrpSpPr/>
            <p:nvPr/>
          </p:nvGrpSpPr>
          <p:grpSpPr>
            <a:xfrm>
              <a:off x="452576" y="2639568"/>
              <a:ext cx="433218" cy="413250"/>
              <a:chOff x="406400" y="4800600"/>
              <a:chExt cx="688850" cy="657100"/>
            </a:xfrm>
          </p:grpSpPr>
          <p:cxnSp>
            <p:nvCxnSpPr>
              <p:cNvPr id="364" name="Shape 364"/>
              <p:cNvCxnSpPr/>
              <p:nvPr/>
            </p:nvCxnSpPr>
            <p:spPr>
              <a:xfrm>
                <a:off x="750888" y="4919663"/>
                <a:ext cx="0" cy="388800"/>
              </a:xfrm>
              <a:prstGeom prst="straightConnector1">
                <a:avLst/>
              </a:prstGeom>
              <a:noFill/>
              <a:ln cap="rnd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65" name="Shape 365"/>
              <p:cNvSpPr/>
              <p:nvPr/>
            </p:nvSpPr>
            <p:spPr>
              <a:xfrm>
                <a:off x="527050" y="4800600"/>
                <a:ext cx="449400" cy="120600"/>
              </a:xfrm>
              <a:custGeom>
                <a:pathLst>
                  <a:path extrusionOk="0" h="120000" w="120000">
                    <a:moveTo>
                      <a:pt x="59951" y="119639"/>
                    </a:moveTo>
                    <a:lnTo>
                      <a:pt x="0" y="119639"/>
                    </a:lnTo>
                    <a:lnTo>
                      <a:pt x="0" y="0"/>
                    </a:lnTo>
                    <a:lnTo>
                      <a:pt x="119903" y="0"/>
                    </a:lnTo>
                    <a:lnTo>
                      <a:pt x="119903" y="119639"/>
                    </a:lnTo>
                    <a:lnTo>
                      <a:pt x="59951" y="119639"/>
                    </a:lnTo>
                  </a:path>
                </a:pathLst>
              </a:custGeom>
              <a:noFill/>
              <a:ln cap="rnd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Shape 366"/>
              <p:cNvSpPr/>
              <p:nvPr/>
            </p:nvSpPr>
            <p:spPr>
              <a:xfrm>
                <a:off x="676275" y="5308600"/>
                <a:ext cx="150900" cy="149100"/>
              </a:xfrm>
              <a:custGeom>
                <a:pathLst>
                  <a:path extrusionOk="0" h="120000" w="120000">
                    <a:moveTo>
                      <a:pt x="59856" y="119711"/>
                    </a:moveTo>
                    <a:lnTo>
                      <a:pt x="0" y="119711"/>
                    </a:lnTo>
                    <a:lnTo>
                      <a:pt x="0" y="0"/>
                    </a:lnTo>
                    <a:lnTo>
                      <a:pt x="119712" y="0"/>
                    </a:lnTo>
                    <a:lnTo>
                      <a:pt x="119712" y="119711"/>
                    </a:lnTo>
                    <a:lnTo>
                      <a:pt x="59856" y="119711"/>
                    </a:lnTo>
                  </a:path>
                </a:pathLst>
              </a:custGeom>
              <a:noFill/>
              <a:ln cap="rnd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Shape 367"/>
              <p:cNvSpPr/>
              <p:nvPr/>
            </p:nvSpPr>
            <p:spPr>
              <a:xfrm>
                <a:off x="406400" y="5308600"/>
                <a:ext cx="149100" cy="149100"/>
              </a:xfrm>
              <a:custGeom>
                <a:pathLst>
                  <a:path extrusionOk="0" h="120000" w="120000">
                    <a:moveTo>
                      <a:pt x="59711" y="119711"/>
                    </a:moveTo>
                    <a:lnTo>
                      <a:pt x="0" y="119711"/>
                    </a:lnTo>
                    <a:lnTo>
                      <a:pt x="0" y="0"/>
                    </a:lnTo>
                    <a:lnTo>
                      <a:pt x="119711" y="0"/>
                    </a:lnTo>
                    <a:lnTo>
                      <a:pt x="119711" y="119711"/>
                    </a:lnTo>
                    <a:lnTo>
                      <a:pt x="59711" y="119711"/>
                    </a:lnTo>
                  </a:path>
                </a:pathLst>
              </a:custGeom>
              <a:noFill/>
              <a:ln cap="rnd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Shape 368"/>
              <p:cNvSpPr/>
              <p:nvPr/>
            </p:nvSpPr>
            <p:spPr>
              <a:xfrm>
                <a:off x="946150" y="5308600"/>
                <a:ext cx="149100" cy="149100"/>
              </a:xfrm>
              <a:custGeom>
                <a:pathLst>
                  <a:path extrusionOk="0" h="120000" w="120000">
                    <a:moveTo>
                      <a:pt x="60000" y="119711"/>
                    </a:moveTo>
                    <a:lnTo>
                      <a:pt x="0" y="119711"/>
                    </a:lnTo>
                    <a:lnTo>
                      <a:pt x="0" y="0"/>
                    </a:lnTo>
                    <a:lnTo>
                      <a:pt x="119711" y="0"/>
                    </a:lnTo>
                    <a:lnTo>
                      <a:pt x="119711" y="119711"/>
                    </a:lnTo>
                    <a:lnTo>
                      <a:pt x="60000" y="119711"/>
                    </a:lnTo>
                  </a:path>
                </a:pathLst>
              </a:custGeom>
              <a:noFill/>
              <a:ln cap="rnd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Shape 369"/>
              <p:cNvSpPr/>
              <p:nvPr/>
            </p:nvSpPr>
            <p:spPr>
              <a:xfrm>
                <a:off x="496888" y="5129213"/>
                <a:ext cx="507900" cy="179400"/>
              </a:xfrm>
              <a:custGeom>
                <a:pathLst>
                  <a:path extrusionOk="0" h="120000" w="120000">
                    <a:moveTo>
                      <a:pt x="119915" y="119760"/>
                    </a:moveTo>
                    <a:lnTo>
                      <a:pt x="119915" y="0"/>
                    </a:lnTo>
                    <a:lnTo>
                      <a:pt x="0" y="0"/>
                    </a:lnTo>
                    <a:lnTo>
                      <a:pt x="0" y="119760"/>
                    </a:lnTo>
                  </a:path>
                </a:pathLst>
              </a:custGeom>
              <a:noFill/>
              <a:ln cap="rnd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0" name="Shape 370"/>
            <p:cNvSpPr txBox="1"/>
            <p:nvPr/>
          </p:nvSpPr>
          <p:spPr>
            <a:xfrm>
              <a:off x="1316050" y="2504317"/>
              <a:ext cx="6348000" cy="76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chemeClr val="accent2"/>
                  </a:solidFill>
                </a:rPr>
                <a:t>&gt;100 </a:t>
              </a:r>
              <a:r>
                <a:rPr b="1" lang="en-US" sz="4000"/>
                <a:t>Transit connections</a:t>
              </a:r>
              <a:endParaRPr b="1" sz="1800"/>
            </a:p>
          </p:txBody>
        </p:sp>
      </p:grpSp>
      <p:grpSp>
        <p:nvGrpSpPr>
          <p:cNvPr id="371" name="Shape 371"/>
          <p:cNvGrpSpPr/>
          <p:nvPr/>
        </p:nvGrpSpPr>
        <p:grpSpPr>
          <a:xfrm>
            <a:off x="573415" y="653862"/>
            <a:ext cx="7411141" cy="768000"/>
            <a:chOff x="432010" y="625581"/>
            <a:chExt cx="7411141" cy="768000"/>
          </a:xfrm>
        </p:grpSpPr>
        <p:sp>
          <p:nvSpPr>
            <p:cNvPr id="372" name="Shape 372"/>
            <p:cNvSpPr txBox="1"/>
            <p:nvPr/>
          </p:nvSpPr>
          <p:spPr>
            <a:xfrm>
              <a:off x="1316051" y="625581"/>
              <a:ext cx="6527100" cy="76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chemeClr val="accent2"/>
                  </a:solidFill>
                </a:rPr>
                <a:t>Thousands </a:t>
              </a:r>
              <a:r>
                <a:rPr lang="en-US" sz="4000"/>
                <a:t>of peering sessions at </a:t>
              </a:r>
              <a:r>
                <a:rPr lang="en-US" sz="4000">
                  <a:solidFill>
                    <a:srgbClr val="93C47D"/>
                  </a:solidFill>
                </a:rPr>
                <a:t>dozens</a:t>
              </a:r>
              <a:r>
                <a:rPr lang="en-US" sz="4000"/>
                <a:t> of Internet Exchanges</a:t>
              </a:r>
              <a:endParaRPr sz="4000"/>
            </a:p>
            <a:p>
              <a:pPr indent="0" lvl="0" marL="0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accent2"/>
                </a:solidFill>
              </a:endParaRPr>
            </a:p>
          </p:txBody>
        </p:sp>
        <p:grpSp>
          <p:nvGrpSpPr>
            <p:cNvPr id="373" name="Shape 373"/>
            <p:cNvGrpSpPr/>
            <p:nvPr/>
          </p:nvGrpSpPr>
          <p:grpSpPr>
            <a:xfrm>
              <a:off x="432010" y="779110"/>
              <a:ext cx="474007" cy="451099"/>
              <a:chOff x="8283575" y="2700338"/>
              <a:chExt cx="658800" cy="626962"/>
            </a:xfrm>
          </p:grpSpPr>
          <p:sp>
            <p:nvSpPr>
              <p:cNvPr id="374" name="Shape 374"/>
              <p:cNvSpPr/>
              <p:nvPr/>
            </p:nvSpPr>
            <p:spPr>
              <a:xfrm>
                <a:off x="8283575" y="2700338"/>
                <a:ext cx="658800" cy="403200"/>
              </a:xfrm>
              <a:custGeom>
                <a:pathLst>
                  <a:path extrusionOk="0" h="120000" w="120000">
                    <a:moveTo>
                      <a:pt x="29343" y="119355"/>
                    </a:moveTo>
                    <a:lnTo>
                      <a:pt x="20875" y="119355"/>
                    </a:lnTo>
                    <a:cubicBezTo>
                      <a:pt x="20875" y="119355"/>
                      <a:pt x="0" y="119892"/>
                      <a:pt x="0" y="87370"/>
                    </a:cubicBezTo>
                    <a:cubicBezTo>
                      <a:pt x="0" y="67084"/>
                      <a:pt x="11422" y="51949"/>
                      <a:pt x="23566" y="56135"/>
                    </a:cubicBezTo>
                    <a:cubicBezTo>
                      <a:pt x="24682" y="24794"/>
                      <a:pt x="40568" y="0"/>
                      <a:pt x="60000" y="0"/>
                    </a:cubicBezTo>
                    <a:cubicBezTo>
                      <a:pt x="74573" y="0"/>
                      <a:pt x="87045" y="13953"/>
                      <a:pt x="92954" y="34239"/>
                    </a:cubicBezTo>
                    <a:cubicBezTo>
                      <a:pt x="107921" y="33273"/>
                      <a:pt x="119934" y="52915"/>
                      <a:pt x="119934" y="76744"/>
                    </a:cubicBezTo>
                    <a:cubicBezTo>
                      <a:pt x="119934" y="114418"/>
                      <a:pt x="96498" y="119355"/>
                      <a:pt x="96498" y="119355"/>
                    </a:cubicBezTo>
                    <a:lnTo>
                      <a:pt x="85536" y="119355"/>
                    </a:lnTo>
                  </a:path>
                </a:pathLst>
              </a:custGeom>
              <a:noFill/>
              <a:ln cap="rnd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5" name="Shape 375"/>
              <p:cNvCxnSpPr/>
              <p:nvPr/>
            </p:nvCxnSpPr>
            <p:spPr>
              <a:xfrm rot="10800000">
                <a:off x="8491538" y="3046158"/>
                <a:ext cx="0" cy="271500"/>
              </a:xfrm>
              <a:prstGeom prst="straightConnector1">
                <a:avLst/>
              </a:prstGeom>
              <a:noFill/>
              <a:ln cap="rnd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76" name="Shape 376"/>
              <p:cNvSpPr/>
              <p:nvPr/>
            </p:nvSpPr>
            <p:spPr>
              <a:xfrm>
                <a:off x="8402638" y="3238500"/>
                <a:ext cx="179400" cy="88800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59760" y="119518"/>
                    </a:lnTo>
                    <a:lnTo>
                      <a:pt x="119760" y="0"/>
                    </a:lnTo>
                  </a:path>
                </a:pathLst>
              </a:custGeom>
              <a:noFill/>
              <a:ln cap="rnd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7" name="Shape 377"/>
              <p:cNvCxnSpPr/>
              <p:nvPr/>
            </p:nvCxnSpPr>
            <p:spPr>
              <a:xfrm>
                <a:off x="8701088" y="2969444"/>
                <a:ext cx="0" cy="298500"/>
              </a:xfrm>
              <a:prstGeom prst="straightConnector1">
                <a:avLst/>
              </a:prstGeom>
              <a:noFill/>
              <a:ln cap="rnd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78" name="Shape 378"/>
              <p:cNvSpPr/>
              <p:nvPr/>
            </p:nvSpPr>
            <p:spPr>
              <a:xfrm>
                <a:off x="8612188" y="2954338"/>
                <a:ext cx="179400" cy="90600"/>
              </a:xfrm>
              <a:custGeom>
                <a:pathLst>
                  <a:path extrusionOk="0" h="120000" w="120000">
                    <a:moveTo>
                      <a:pt x="119759" y="119520"/>
                    </a:moveTo>
                    <a:lnTo>
                      <a:pt x="59879" y="0"/>
                    </a:lnTo>
                    <a:lnTo>
                      <a:pt x="0" y="119520"/>
                    </a:lnTo>
                  </a:path>
                </a:pathLst>
              </a:custGeom>
              <a:noFill/>
              <a:ln cap="rnd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 am I...	</a:t>
            </a:r>
            <a:endParaRPr/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strike="sngStrike"/>
              <a:t>Network</a:t>
            </a:r>
            <a:r>
              <a:rPr lang="en-US" sz="2400"/>
              <a:t> Software Engineer(?)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I break things a lot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I’m really lazy (e.g: doesn’t like typing “int vlan”)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Not very good at repetitive tasks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Linux Enthusiast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idx="1" type="body"/>
          </p:nvPr>
        </p:nvSpPr>
        <p:spPr>
          <a:xfrm>
            <a:off x="437767" y="1567543"/>
            <a:ext cx="8268600" cy="27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 txBox="1"/>
          <p:nvPr>
            <p:ph idx="2" type="body"/>
          </p:nvPr>
        </p:nvSpPr>
        <p:spPr>
          <a:xfrm>
            <a:off x="437766" y="869950"/>
            <a:ext cx="8268600" cy="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1075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38" y="1347850"/>
            <a:ext cx="8391525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Shape 387"/>
          <p:cNvSpPr txBox="1"/>
          <p:nvPr>
            <p:ph type="title"/>
          </p:nvPr>
        </p:nvSpPr>
        <p:spPr>
          <a:xfrm>
            <a:off x="660441" y="221898"/>
            <a:ext cx="82686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With that many external links</a:t>
            </a:r>
            <a:br>
              <a:rPr b="1" lang="en-US"/>
            </a:br>
            <a:r>
              <a:rPr b="1" lang="en-US"/>
              <a:t>Packet loss happens all the time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idx="1" type="body"/>
          </p:nvPr>
        </p:nvSpPr>
        <p:spPr>
          <a:xfrm>
            <a:off x="2383820" y="872907"/>
            <a:ext cx="3665100" cy="33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7-06-06 at 8.18.22 AM.png" id="394" name="Shape 3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2574" y="1"/>
            <a:ext cx="929204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idx="1" type="body"/>
          </p:nvPr>
        </p:nvSpPr>
        <p:spPr>
          <a:xfrm>
            <a:off x="2383820" y="872907"/>
            <a:ext cx="3665100" cy="33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7-06-06 at 8.18.40 AM.png" id="401" name="Shape 4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9325" y="1"/>
            <a:ext cx="9232526" cy="5228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Shape 4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642129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Shape 409"/>
          <p:cNvSpPr txBox="1"/>
          <p:nvPr/>
        </p:nvSpPr>
        <p:spPr>
          <a:xfrm>
            <a:off x="2132225" y="1743939"/>
            <a:ext cx="5192400" cy="15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>
                <a:solidFill>
                  <a:srgbClr val="D96432"/>
                </a:solidFill>
                <a:latin typeface="Arial"/>
                <a:ea typeface="Arial"/>
                <a:cs typeface="Arial"/>
                <a:sym typeface="Arial"/>
              </a:rPr>
              <a:t>ATTACK</a:t>
            </a:r>
            <a:endParaRPr b="1" sz="8800">
              <a:solidFill>
                <a:srgbClr val="D9643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50" y="758230"/>
            <a:ext cx="7936751" cy="4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656850" y="77925"/>
            <a:ext cx="80271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Lots of midnight pages</a:t>
            </a:r>
            <a:endParaRPr sz="3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Shape 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664" y="1125625"/>
            <a:ext cx="5708276" cy="3431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Shape 423"/>
          <p:cNvSpPr txBox="1"/>
          <p:nvPr/>
        </p:nvSpPr>
        <p:spPr>
          <a:xfrm>
            <a:off x="167000" y="178125"/>
            <a:ext cx="88842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Remediation</a:t>
            </a:r>
            <a:r>
              <a:rPr b="1" lang="en-US" sz="2200"/>
              <a:t> well understood and practiced a dozen times a week</a:t>
            </a:r>
            <a:endParaRPr b="1" sz="2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Shape 428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4379" y="1"/>
            <a:ext cx="9135541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 txBox="1"/>
          <p:nvPr>
            <p:ph type="title"/>
          </p:nvPr>
        </p:nvSpPr>
        <p:spPr>
          <a:xfrm>
            <a:off x="245806" y="150161"/>
            <a:ext cx="8599338" cy="84311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25" lIns="91325" spcFirstLastPara="1" rIns="91325" wrap="square" tIns="913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</a:pPr>
            <a:r>
              <a:rPr b="1" i="0" lang="en-US" sz="4796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API’s for everything</a:t>
            </a:r>
            <a:br>
              <a:rPr b="1" i="1" lang="en-US" sz="4796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1" sz="2198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Shape 430"/>
          <p:cNvSpPr txBox="1"/>
          <p:nvPr/>
        </p:nvSpPr>
        <p:spPr>
          <a:xfrm>
            <a:off x="245806" y="1100357"/>
            <a:ext cx="5012259" cy="364252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25" lIns="91325" spcFirstLastPara="1" rIns="91325" wrap="square" tIns="91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8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/v2/list_api_tokens</a:t>
            </a:r>
            <a:endParaRPr b="1" sz="2198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8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/v2/network_services</a:t>
            </a:r>
            <a:endParaRPr b="1" sz="2198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8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/v2/ip/</a:t>
            </a:r>
            <a:endParaRPr b="1" sz="2198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8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/v2/asns</a:t>
            </a:r>
            <a:endParaRPr b="1" sz="2198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8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/v2/locations</a:t>
            </a:r>
            <a:endParaRPr b="1" sz="2198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8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/v2/devices</a:t>
            </a:r>
            <a:endParaRPr b="1" sz="2198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8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/v2/contacts</a:t>
            </a:r>
            <a:endParaRPr b="1" sz="2198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8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/v2/transit_sessions</a:t>
            </a:r>
            <a:endParaRPr b="1" sz="2198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8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/v2/peering_sessions</a:t>
            </a:r>
            <a:endParaRPr b="1" sz="2198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8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/v2/vpn_tunnels</a:t>
            </a:r>
            <a:endParaRPr b="1" sz="2198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8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/v2/checks</a:t>
            </a:r>
            <a:endParaRPr b="1" sz="2198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8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/v2/pollers</a:t>
            </a:r>
            <a:endParaRPr b="1" sz="2198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8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/etc...</a:t>
            </a:r>
            <a:endParaRPr b="1" sz="2198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31" name="Shape 4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6320" y="2869769"/>
            <a:ext cx="2023451" cy="202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/>
        </p:nvSpPr>
        <p:spPr>
          <a:xfrm>
            <a:off x="4230" y="0"/>
            <a:ext cx="9135541" cy="51435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9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Traffic management</a:t>
            </a:r>
            <a:endParaRPr sz="179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irst-to-Know-Light-Bulb-with-Text.jpg" id="438" name="Shape 4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1218063"/>
            <a:ext cx="9135542" cy="3937738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Shape 439"/>
          <p:cNvSpPr txBox="1"/>
          <p:nvPr/>
        </p:nvSpPr>
        <p:spPr>
          <a:xfrm>
            <a:off x="775765" y="3488620"/>
            <a:ext cx="7625839" cy="491845"/>
          </a:xfrm>
          <a:prstGeom prst="rect">
            <a:avLst/>
          </a:prstGeom>
          <a:noFill/>
          <a:ln>
            <a:noFill/>
          </a:ln>
        </p:spPr>
        <p:txBody>
          <a:bodyPr anchorCtr="0" anchor="t" bIns="91325" lIns="91325" spcFirstLastPara="1" rIns="91325" wrap="square" tIns="91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94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Shape 440"/>
          <p:cNvSpPr txBox="1"/>
          <p:nvPr/>
        </p:nvSpPr>
        <p:spPr>
          <a:xfrm>
            <a:off x="205493" y="134176"/>
            <a:ext cx="8542690" cy="995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325" lIns="91325" spcFirstLastPara="1" rIns="91325" wrap="square" tIns="91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594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When things go bad</a:t>
            </a:r>
            <a:endParaRPr i="1" sz="6594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/>
        </p:nvSpPr>
        <p:spPr>
          <a:xfrm>
            <a:off x="417946" y="4036463"/>
            <a:ext cx="7838342" cy="1162923"/>
          </a:xfrm>
          <a:prstGeom prst="rect">
            <a:avLst/>
          </a:prstGeom>
          <a:noFill/>
          <a:ln>
            <a:noFill/>
          </a:ln>
        </p:spPr>
        <p:txBody>
          <a:bodyPr anchorCtr="0" anchor="t" bIns="91325" lIns="91325" spcFirstLastPara="1" rIns="91325" wrap="square" tIns="91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9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2-29 at 1.21.24 PM.png" id="446" name="Shape 4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0" y="28063"/>
            <a:ext cx="9135542" cy="5087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/>
        </p:nvSpPr>
        <p:spPr>
          <a:xfrm>
            <a:off x="3143775" y="113400"/>
            <a:ext cx="1636500" cy="1057500"/>
          </a:xfrm>
          <a:prstGeom prst="flowChartConnector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San Jose</a:t>
            </a:r>
            <a:br>
              <a:rPr lang="en-US"/>
            </a:br>
            <a:r>
              <a:rPr lang="en-US" sz="1000"/>
              <a:t>192.0.2.0/24</a:t>
            </a: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3130425" y="3247450"/>
            <a:ext cx="1636500" cy="1057500"/>
          </a:xfrm>
          <a:prstGeom prst="flowChartConnector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London</a:t>
            </a:r>
            <a:br>
              <a:rPr lang="en-US"/>
            </a:br>
            <a:r>
              <a:rPr lang="en-US" sz="1000"/>
              <a:t>203.0.113.0/24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/>
          <p:nvPr/>
        </p:nvSpPr>
        <p:spPr>
          <a:xfrm>
            <a:off x="1125975" y="1996313"/>
            <a:ext cx="1369332" cy="578880"/>
          </a:xfrm>
          <a:prstGeom prst="cloud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Level3</a:t>
            </a:r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3264000" y="1996288"/>
            <a:ext cx="1369332" cy="578880"/>
          </a:xfrm>
          <a:prstGeom prst="cloud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NTT</a:t>
            </a:r>
            <a:endParaRPr/>
          </a:p>
        </p:txBody>
      </p:sp>
      <p:sp>
        <p:nvSpPr>
          <p:cNvPr id="456" name="Shape 456"/>
          <p:cNvSpPr/>
          <p:nvPr/>
        </p:nvSpPr>
        <p:spPr>
          <a:xfrm>
            <a:off x="4982600" y="1996313"/>
            <a:ext cx="1369332" cy="578880"/>
          </a:xfrm>
          <a:prstGeom prst="cloud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GTT</a:t>
            </a:r>
            <a:endParaRPr/>
          </a:p>
        </p:txBody>
      </p:sp>
      <p:cxnSp>
        <p:nvCxnSpPr>
          <p:cNvPr id="457" name="Shape 457"/>
          <p:cNvCxnSpPr>
            <a:stCxn id="452" idx="4"/>
            <a:endCxn id="454" idx="3"/>
          </p:cNvCxnSpPr>
          <p:nvPr/>
        </p:nvCxnSpPr>
        <p:spPr>
          <a:xfrm flipH="1">
            <a:off x="1810725" y="1170900"/>
            <a:ext cx="2151300" cy="8586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Shape 458"/>
          <p:cNvCxnSpPr>
            <a:stCxn id="454" idx="1"/>
            <a:endCxn id="453" idx="0"/>
          </p:cNvCxnSpPr>
          <p:nvPr/>
        </p:nvCxnSpPr>
        <p:spPr>
          <a:xfrm>
            <a:off x="1810641" y="2574576"/>
            <a:ext cx="2138100" cy="6729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Shape 459"/>
          <p:cNvCxnSpPr>
            <a:stCxn id="455" idx="1"/>
            <a:endCxn id="453" idx="0"/>
          </p:cNvCxnSpPr>
          <p:nvPr/>
        </p:nvCxnSpPr>
        <p:spPr>
          <a:xfrm>
            <a:off x="3948666" y="2574551"/>
            <a:ext cx="0" cy="672900"/>
          </a:xfrm>
          <a:prstGeom prst="straightConnector1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Shape 460"/>
          <p:cNvCxnSpPr>
            <a:stCxn id="452" idx="4"/>
            <a:endCxn id="455" idx="3"/>
          </p:cNvCxnSpPr>
          <p:nvPr/>
        </p:nvCxnSpPr>
        <p:spPr>
          <a:xfrm flipH="1">
            <a:off x="3948525" y="1170900"/>
            <a:ext cx="13500" cy="858600"/>
          </a:xfrm>
          <a:prstGeom prst="straightConnector1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Shape 461"/>
          <p:cNvCxnSpPr>
            <a:stCxn id="452" idx="4"/>
            <a:endCxn id="456" idx="3"/>
          </p:cNvCxnSpPr>
          <p:nvPr/>
        </p:nvCxnSpPr>
        <p:spPr>
          <a:xfrm>
            <a:off x="3962025" y="1170900"/>
            <a:ext cx="1705200" cy="858600"/>
          </a:xfrm>
          <a:prstGeom prst="straightConnector1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Shape 462"/>
          <p:cNvCxnSpPr>
            <a:stCxn id="453" idx="0"/>
            <a:endCxn id="456" idx="1"/>
          </p:cNvCxnSpPr>
          <p:nvPr/>
        </p:nvCxnSpPr>
        <p:spPr>
          <a:xfrm flipH="1" rot="10800000">
            <a:off x="3948675" y="2574550"/>
            <a:ext cx="1718700" cy="672900"/>
          </a:xfrm>
          <a:prstGeom prst="straightConnector1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Shape 463"/>
          <p:cNvSpPr/>
          <p:nvPr/>
        </p:nvSpPr>
        <p:spPr>
          <a:xfrm>
            <a:off x="7296400" y="1517700"/>
            <a:ext cx="1892700" cy="1057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Transit Optimizer</a:t>
            </a:r>
            <a:br>
              <a:rPr lang="en-US"/>
            </a:br>
            <a:r>
              <a:rPr lang="en-US"/>
              <a:t>BGP speaker (Exa)</a:t>
            </a:r>
            <a:endParaRPr/>
          </a:p>
        </p:txBody>
      </p:sp>
      <p:cxnSp>
        <p:nvCxnSpPr>
          <p:cNvPr id="464" name="Shape 464"/>
          <p:cNvCxnSpPr>
            <a:stCxn id="452" idx="6"/>
            <a:endCxn id="463" idx="0"/>
          </p:cNvCxnSpPr>
          <p:nvPr/>
        </p:nvCxnSpPr>
        <p:spPr>
          <a:xfrm>
            <a:off x="4780275" y="642150"/>
            <a:ext cx="3462600" cy="87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stealth"/>
            <a:tailEnd len="med" w="med" type="none"/>
          </a:ln>
        </p:spPr>
      </p:cxnSp>
      <p:cxnSp>
        <p:nvCxnSpPr>
          <p:cNvPr id="465" name="Shape 465"/>
          <p:cNvCxnSpPr>
            <a:stCxn id="453" idx="6"/>
            <a:endCxn id="463" idx="4"/>
          </p:cNvCxnSpPr>
          <p:nvPr/>
        </p:nvCxnSpPr>
        <p:spPr>
          <a:xfrm flipH="1" rot="10800000">
            <a:off x="4766925" y="2575300"/>
            <a:ext cx="3475800" cy="120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stealth"/>
            <a:tailEnd len="med" w="med" type="none"/>
          </a:ln>
        </p:spPr>
      </p:cxnSp>
      <p:sp>
        <p:nvSpPr>
          <p:cNvPr id="466" name="Shape 466"/>
          <p:cNvSpPr txBox="1"/>
          <p:nvPr/>
        </p:nvSpPr>
        <p:spPr>
          <a:xfrm>
            <a:off x="883750" y="1366400"/>
            <a:ext cx="10575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0% loss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138ms</a:t>
            </a:r>
            <a:endParaRPr/>
          </a:p>
        </p:txBody>
      </p:sp>
      <p:sp>
        <p:nvSpPr>
          <p:cNvPr id="467" name="Shape 467"/>
          <p:cNvSpPr txBox="1"/>
          <p:nvPr/>
        </p:nvSpPr>
        <p:spPr>
          <a:xfrm>
            <a:off x="3054225" y="1438850"/>
            <a:ext cx="10575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0% loss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156ms</a:t>
            </a:r>
            <a:endParaRPr/>
          </a:p>
        </p:txBody>
      </p:sp>
      <p:sp>
        <p:nvSpPr>
          <p:cNvPr id="468" name="Shape 468"/>
          <p:cNvSpPr txBox="1"/>
          <p:nvPr/>
        </p:nvSpPr>
        <p:spPr>
          <a:xfrm>
            <a:off x="5224700" y="1366388"/>
            <a:ext cx="10575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</a:t>
            </a:r>
            <a:r>
              <a:rPr lang="en-US"/>
              <a:t>% loss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133ms</a:t>
            </a: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6464700" y="3699700"/>
            <a:ext cx="2527200" cy="457800"/>
          </a:xfrm>
          <a:prstGeom prst="wedgeRectCallout">
            <a:avLst>
              <a:gd fmla="val -54398" name="adj1"/>
              <a:gd fmla="val -146363" name="adj2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BGP: </a:t>
            </a:r>
            <a:r>
              <a:rPr lang="en-US" sz="1000"/>
              <a:t>192.0.2.0/24 via next hop Level3</a:t>
            </a: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6116275" y="222650"/>
            <a:ext cx="2760900" cy="457800"/>
          </a:xfrm>
          <a:prstGeom prst="wedgeRectCallout">
            <a:avLst>
              <a:gd fmla="val -33063" name="adj1"/>
              <a:gd fmla="val 132394" name="adj2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BGP: </a:t>
            </a:r>
            <a:r>
              <a:rPr lang="en-US" sz="1000"/>
              <a:t>203.0.113.0/24 via next hop Level3</a:t>
            </a:r>
            <a:endParaRPr/>
          </a:p>
        </p:txBody>
      </p:sp>
      <p:sp>
        <p:nvSpPr>
          <p:cNvPr id="471" name="Shape 471"/>
          <p:cNvSpPr txBox="1"/>
          <p:nvPr/>
        </p:nvSpPr>
        <p:spPr>
          <a:xfrm>
            <a:off x="32050" y="3326125"/>
            <a:ext cx="3022200" cy="1817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33"/>
                </a:solidFill>
              </a:rPr>
              <a:t>3 options between San Jose and London</a:t>
            </a:r>
            <a:br>
              <a:rPr lang="en-US">
                <a:solidFill>
                  <a:srgbClr val="333333"/>
                </a:solidFill>
              </a:rPr>
            </a:br>
            <a:r>
              <a:rPr lang="en-US">
                <a:solidFill>
                  <a:srgbClr val="333333"/>
                </a:solidFill>
              </a:rPr>
              <a:t>Level3 is the best option based on latency and packet loss measurements. </a:t>
            </a:r>
            <a:endParaRPr>
              <a:solidFill>
                <a:srgbClr val="33333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33"/>
                </a:solidFill>
              </a:rPr>
              <a:t>Transit optimizer send BGP updates with the prefered path</a:t>
            </a:r>
            <a:br>
              <a:rPr lang="en-US"/>
            </a:br>
            <a:endParaRPr/>
          </a:p>
        </p:txBody>
      </p:sp>
      <p:sp>
        <p:nvSpPr>
          <p:cNvPr id="472" name="Shape 472"/>
          <p:cNvSpPr txBox="1"/>
          <p:nvPr/>
        </p:nvSpPr>
        <p:spPr>
          <a:xfrm>
            <a:off x="267200" y="155875"/>
            <a:ext cx="23379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49FD9"/>
                </a:solidFill>
              </a:rPr>
              <a:t>Transit Optimizer</a:t>
            </a:r>
            <a:endParaRPr b="1" sz="1800">
              <a:solidFill>
                <a:srgbClr val="049FD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11700" y="462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long time ago...</a:t>
            </a:r>
            <a:endParaRPr/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Had a repetitive, time-consuming task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Relatively simple when it was small &lt; 50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Didn’t scale &gt; 100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Low confidence in ability to execute it successfully (a.k.a: low trust in confidence to execute)</a:t>
            </a:r>
            <a:endParaRPr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idx="1" type="body"/>
          </p:nvPr>
        </p:nvSpPr>
        <p:spPr>
          <a:xfrm>
            <a:off x="144725" y="707125"/>
            <a:ext cx="4784700" cy="38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calculate best path between all datacenters (full mesh)</a:t>
            </a:r>
            <a:br>
              <a:rPr lang="en-US" sz="2400"/>
            </a:b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Recalculate best path every 60 seconds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update best nexthop </a:t>
            </a:r>
            <a:endParaRPr sz="2400"/>
          </a:p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via BGP to all routers</a:t>
            </a:r>
            <a:endParaRPr sz="2400"/>
          </a:p>
        </p:txBody>
      </p:sp>
      <p:sp>
        <p:nvSpPr>
          <p:cNvPr id="479" name="Shape 479"/>
          <p:cNvSpPr txBox="1"/>
          <p:nvPr>
            <p:ph type="title"/>
          </p:nvPr>
        </p:nvSpPr>
        <p:spPr>
          <a:xfrm>
            <a:off x="5036905" y="1439111"/>
            <a:ext cx="3950100" cy="22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This helps us route around packet loss </a:t>
            </a:r>
            <a:r>
              <a:rPr b="1" lang="en-US" sz="3800"/>
              <a:t>between our datacenters</a:t>
            </a:r>
            <a:endParaRPr b="1" sz="3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idx="12" type="sldNum"/>
          </p:nvPr>
        </p:nvSpPr>
        <p:spPr>
          <a:xfrm>
            <a:off x="8468850" y="4663205"/>
            <a:ext cx="548192" cy="3935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25" lIns="91325" spcFirstLastPara="1" rIns="91325" wrap="square" tIns="91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2-29 at 1.28.02 PM.png" id="486" name="Shape 4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878" y="918148"/>
            <a:ext cx="7768155" cy="1876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2-29 at 1.29.09 PM.png" id="487" name="Shape 4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448" y="3341207"/>
            <a:ext cx="7813615" cy="1574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Shape 488"/>
          <p:cNvSpPr txBox="1"/>
          <p:nvPr/>
        </p:nvSpPr>
        <p:spPr>
          <a:xfrm>
            <a:off x="491403" y="196743"/>
            <a:ext cx="7607556" cy="561980"/>
          </a:xfrm>
          <a:prstGeom prst="rect">
            <a:avLst/>
          </a:prstGeom>
          <a:noFill/>
          <a:ln>
            <a:noFill/>
          </a:ln>
        </p:spPr>
        <p:txBody>
          <a:bodyPr anchorCtr="0" anchor="t" bIns="91325" lIns="91325" spcFirstLastPara="1" rIns="91325" wrap="square" tIns="91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Provider experiences packet loss.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Expected impact to customers is “noticeable’, so let’s shut it down.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Shape 489"/>
          <p:cNvSpPr txBox="1"/>
          <p:nvPr/>
        </p:nvSpPr>
        <p:spPr>
          <a:xfrm>
            <a:off x="631948" y="2773182"/>
            <a:ext cx="7214020" cy="393536"/>
          </a:xfrm>
          <a:prstGeom prst="rect">
            <a:avLst/>
          </a:prstGeom>
          <a:noFill/>
          <a:ln>
            <a:noFill/>
          </a:ln>
        </p:spPr>
        <p:txBody>
          <a:bodyPr anchorCtr="0" anchor="t" bIns="91325" lIns="91325" spcFirstLastPara="1" rIns="91325" wrap="square" tIns="91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Measurements continue. 1h 10min later, our software determined it’s stable again and will put the service back in production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4482558" y="918150"/>
            <a:ext cx="749606" cy="46846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325" lIns="91325" spcFirstLastPara="1" rIns="91325" wrap="square" tIns="91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2909764" y="3775630"/>
            <a:ext cx="955515" cy="299722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325" lIns="91325" spcFirstLastPara="1" rIns="91325" wrap="square" tIns="91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idx="1" type="body"/>
          </p:nvPr>
        </p:nvSpPr>
        <p:spPr>
          <a:xfrm>
            <a:off x="100200" y="651450"/>
            <a:ext cx="4431000" cy="38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Just one example of how automation makes our lives easier! So we can focus and new value added services, instead of boring break fix.</a:t>
            </a:r>
            <a:endParaRPr sz="23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Ooh and get to sleep more :)</a:t>
            </a:r>
            <a:endParaRPr sz="2300"/>
          </a:p>
        </p:txBody>
      </p:sp>
      <p:sp>
        <p:nvSpPr>
          <p:cNvPr id="498" name="Shape 498"/>
          <p:cNvSpPr txBox="1"/>
          <p:nvPr>
            <p:ph type="title"/>
          </p:nvPr>
        </p:nvSpPr>
        <p:spPr>
          <a:xfrm>
            <a:off x="4731575" y="1439100"/>
            <a:ext cx="4255500" cy="22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We are hiring. Come and help us :)</a:t>
            </a:r>
            <a:endParaRPr sz="3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</p:txBody>
      </p:sp>
      <p:sp>
        <p:nvSpPr>
          <p:cNvPr id="499" name="Shape 499"/>
          <p:cNvSpPr txBox="1"/>
          <p:nvPr/>
        </p:nvSpPr>
        <p:spPr>
          <a:xfrm>
            <a:off x="4998775" y="3662800"/>
            <a:ext cx="34290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atoonk@cisco.com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dkanesha@cisco.com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15" y="539378"/>
            <a:ext cx="7507575" cy="40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many tools...</a:t>
            </a:r>
            <a:endParaRPr/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No (reliable) IPAM solution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No access to all routers/switches on network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No reliable documentation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Jumphost, but no root access</a:t>
            </a:r>
            <a:endParaRPr/>
          </a:p>
        </p:txBody>
      </p:sp>
      <p:sp>
        <p:nvSpPr>
          <p:cNvPr id="251" name="Shape 25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Can run some shell commands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.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.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.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That’s it</a:t>
            </a:r>
            <a:endParaRPr/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875" y="2461525"/>
            <a:ext cx="2113576" cy="205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3350"/>
            <a:ext cx="4554476" cy="322014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first bash script...</a:t>
            </a:r>
            <a:endParaRPr/>
          </a:p>
        </p:txBody>
      </p:sp>
      <p:sp>
        <p:nvSpPr>
          <p:cNvPr id="259" name="Shape 25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In prod that is.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I’ve run several shell scripts blindly downloaded from the internet.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latin typeface="Courier New"/>
                <a:ea typeface="Courier New"/>
                <a:cs typeface="Courier New"/>
                <a:sym typeface="Courier New"/>
              </a:rPr>
              <a:t>cat hosts.csv | awk '{print $1}' | xargs -n 1 ping -c 1 | grep from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Shape 269"/>
          <p:cNvPicPr preferRelativeResize="0"/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/>
          <p:nvPr>
            <p:ph type="title"/>
          </p:nvPr>
        </p:nvSpPr>
        <p:spPr>
          <a:xfrm>
            <a:off x="311700" y="445025"/>
            <a:ext cx="817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Great, I’m not even supposed to be here today</a:t>
            </a:r>
            <a:endParaRPr/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800">
                <a:solidFill>
                  <a:srgbClr val="000000"/>
                </a:solidFill>
              </a:rPr>
              <a:t>Thought I’d get to go home early… Nope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800">
                <a:solidFill>
                  <a:srgbClr val="000000"/>
                </a:solidFill>
              </a:rPr>
              <a:t>Project finished early. Got moved to a different site.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800">
                <a:solidFill>
                  <a:srgbClr val="000000"/>
                </a:solidFill>
              </a:rPr>
              <a:t>Got tasked with office EoL replacement and upgrades instead.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72" name="Shape 27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800">
                <a:solidFill>
                  <a:srgbClr val="000000"/>
                </a:solidFill>
              </a:rPr>
              <a:t>Turned out to be a blessing in disguise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800">
                <a:solidFill>
                  <a:srgbClr val="000000"/>
                </a:solidFill>
              </a:rPr>
              <a:t>Used the downtime to do a Python for beginners course.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800">
                <a:solidFill>
                  <a:srgbClr val="000000"/>
                </a:solidFill>
              </a:rPr>
              <a:t>Jumped into using Netmiko/Paramiko for config replacement.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hape 27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150" y="175226"/>
            <a:ext cx="8975700" cy="479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 to the next one...</a:t>
            </a:r>
            <a:endParaRPr/>
          </a:p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800">
                <a:solidFill>
                  <a:srgbClr val="000000"/>
                </a:solidFill>
              </a:rPr>
              <a:t>Large ISP (e.g: upgrade upto 20 devices in a 6 hour maintenance window, wait for reconvergence of full BGP table each time)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800">
                <a:solidFill>
                  <a:srgbClr val="000000"/>
                </a:solidFill>
              </a:rPr>
              <a:t>Constant software upgrades over lots of different types of devices.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800">
                <a:solidFill>
                  <a:srgbClr val="000000"/>
                </a:solidFill>
              </a:rPr>
              <a:t>Software conversions when changing vendors.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80" name="Shape 28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800">
                <a:solidFill>
                  <a:srgbClr val="000000"/>
                </a:solidFill>
              </a:rPr>
              <a:t>Started to automate things like pre-post change show commands and did validation on these things.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800">
                <a:solidFill>
                  <a:srgbClr val="000000"/>
                </a:solidFill>
              </a:rPr>
              <a:t>Wrote a thing that helped people automate software conversions.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ue theme 2015 16x9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